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9" r:id="rId2"/>
    <p:sldMasterId id="2147483688" r:id="rId3"/>
    <p:sldMasterId id="2147483701" r:id="rId4"/>
    <p:sldMasterId id="2147483714" r:id="rId5"/>
  </p:sldMasterIdLst>
  <p:notesMasterIdLst>
    <p:notesMasterId r:id="rId62"/>
  </p:notesMasterIdLst>
  <p:sldIdLst>
    <p:sldId id="1194" r:id="rId6"/>
    <p:sldId id="1232" r:id="rId7"/>
    <p:sldId id="1104" r:id="rId8"/>
    <p:sldId id="1101" r:id="rId9"/>
    <p:sldId id="1102" r:id="rId10"/>
    <p:sldId id="873" r:id="rId11"/>
    <p:sldId id="874" r:id="rId12"/>
    <p:sldId id="1202" r:id="rId13"/>
    <p:sldId id="876" r:id="rId14"/>
    <p:sldId id="877" r:id="rId15"/>
    <p:sldId id="878" r:id="rId16"/>
    <p:sldId id="1163" r:id="rId17"/>
    <p:sldId id="1183" r:id="rId18"/>
    <p:sldId id="1166" r:id="rId19"/>
    <p:sldId id="879" r:id="rId20"/>
    <p:sldId id="880" r:id="rId21"/>
    <p:sldId id="1219" r:id="rId22"/>
    <p:sldId id="1224" r:id="rId23"/>
    <p:sldId id="1227" r:id="rId24"/>
    <p:sldId id="1164" r:id="rId25"/>
    <p:sldId id="1165" r:id="rId26"/>
    <p:sldId id="1209" r:id="rId27"/>
    <p:sldId id="1206" r:id="rId28"/>
    <p:sldId id="1171" r:id="rId29"/>
    <p:sldId id="1170" r:id="rId30"/>
    <p:sldId id="1169" r:id="rId31"/>
    <p:sldId id="1217" r:id="rId32"/>
    <p:sldId id="1172" r:id="rId33"/>
    <p:sldId id="1228" r:id="rId34"/>
    <p:sldId id="1229" r:id="rId35"/>
    <p:sldId id="1198" r:id="rId36"/>
    <p:sldId id="1167" r:id="rId37"/>
    <p:sldId id="1221" r:id="rId38"/>
    <p:sldId id="1199" r:id="rId39"/>
    <p:sldId id="894" r:id="rId40"/>
    <p:sldId id="1240" r:id="rId41"/>
    <p:sldId id="1239" r:id="rId42"/>
    <p:sldId id="1238" r:id="rId43"/>
    <p:sldId id="1237" r:id="rId44"/>
    <p:sldId id="1236" r:id="rId45"/>
    <p:sldId id="1235" r:id="rId46"/>
    <p:sldId id="1234" r:id="rId47"/>
    <p:sldId id="1233" r:id="rId48"/>
    <p:sldId id="256" r:id="rId49"/>
    <p:sldId id="1189" r:id="rId50"/>
    <p:sldId id="1175" r:id="rId51"/>
    <p:sldId id="1160" r:id="rId52"/>
    <p:sldId id="1180" r:id="rId53"/>
    <p:sldId id="1068" r:id="rId54"/>
    <p:sldId id="1177" r:id="rId55"/>
    <p:sldId id="1178" r:id="rId56"/>
    <p:sldId id="1222" r:id="rId57"/>
    <p:sldId id="258" r:id="rId58"/>
    <p:sldId id="1070" r:id="rId59"/>
    <p:sldId id="1105" r:id="rId60"/>
    <p:sldId id="1182" r:id="rId6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a Marek" initials="DM" lastIdx="19" clrIdx="0"/>
  <p:cmAuthor id="1" name="Gregoire" initials="G" lastIdx="37" clrIdx="1"/>
  <p:cmAuthor id="2" name="Alex SMITH" initials="AS" lastIdx="199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1BD"/>
    <a:srgbClr val="FF9900"/>
    <a:srgbClr val="E60003"/>
    <a:srgbClr val="AEAEAE"/>
    <a:srgbClr val="D9D9D9"/>
    <a:srgbClr val="E7E1ED"/>
    <a:srgbClr val="F6F6F6"/>
    <a:srgbClr val="E7E0EC"/>
    <a:srgbClr val="DED9C4"/>
    <a:srgbClr val="1E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36ABA0-1246-3665-BA01-1BDFDC79E8B5}" v="34" dt="2023-01-27T10:59:30.897"/>
    <p1510:client id="{A6AA7C96-E6EA-825A-C1EA-CC507CD3B08D}" v="54" dt="2022-10-05T13:07:19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33" autoAdjust="0"/>
    <p:restoredTop sz="83709" autoAdjust="0"/>
  </p:normalViewPr>
  <p:slideViewPr>
    <p:cSldViewPr snapToGrid="0">
      <p:cViewPr varScale="1">
        <p:scale>
          <a:sx n="82" d="100"/>
          <a:sy n="82" d="100"/>
        </p:scale>
        <p:origin x="91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60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12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D50F67-9F95-3941-A305-CEA7FA385FC6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</dgm:pt>
    <dgm:pt modelId="{CCF6D926-C36A-D646-B809-4E061902377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Scientific question</a:t>
          </a:r>
          <a:endParaRPr lang="en-US" dirty="0">
            <a:solidFill>
              <a:schemeClr val="tx1"/>
            </a:solidFill>
          </a:endParaRPr>
        </a:p>
      </dgm:t>
    </dgm:pt>
    <dgm:pt modelId="{026B9293-2855-E340-B29E-AB21B51BEE3F}" type="parTrans" cxnId="{6A0D8550-5489-7443-BB34-B0F399B1C399}">
      <dgm:prSet/>
      <dgm:spPr/>
      <dgm:t>
        <a:bodyPr/>
        <a:lstStyle/>
        <a:p>
          <a:endParaRPr lang="en-US"/>
        </a:p>
      </dgm:t>
    </dgm:pt>
    <dgm:pt modelId="{57534806-6893-974A-B1A5-795B7C67D8EE}" type="sibTrans" cxnId="{6A0D8550-5489-7443-BB34-B0F399B1C399}">
      <dgm:prSet/>
      <dgm:spPr/>
      <dgm:t>
        <a:bodyPr/>
        <a:lstStyle/>
        <a:p>
          <a:endParaRPr lang="en-US"/>
        </a:p>
      </dgm:t>
    </dgm:pt>
    <dgm:pt modelId="{E72A66E4-C7CA-254E-B3E1-7775E6B3181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Formatted Data In R</a:t>
          </a:r>
          <a:endParaRPr lang="en-US" dirty="0">
            <a:solidFill>
              <a:srgbClr val="000000"/>
            </a:solidFill>
          </a:endParaRPr>
        </a:p>
      </dgm:t>
    </dgm:pt>
    <dgm:pt modelId="{F6A6F8DC-D9FB-0343-8970-B332F9AC4FF9}" type="parTrans" cxnId="{3C14DE0B-D3D3-D04B-9C31-05BBB10ACDCB}">
      <dgm:prSet/>
      <dgm:spPr/>
      <dgm:t>
        <a:bodyPr/>
        <a:lstStyle/>
        <a:p>
          <a:endParaRPr lang="en-US"/>
        </a:p>
      </dgm:t>
    </dgm:pt>
    <dgm:pt modelId="{5B1224A4-CC11-1D47-999D-E3265E5B7276}" type="sibTrans" cxnId="{3C14DE0B-D3D3-D04B-9C31-05BBB10ACDCB}">
      <dgm:prSet/>
      <dgm:spPr/>
      <dgm:t>
        <a:bodyPr/>
        <a:lstStyle/>
        <a:p>
          <a:endParaRPr lang="en-US"/>
        </a:p>
      </dgm:t>
    </dgm:pt>
    <dgm:pt modelId="{0B5A6433-9977-DC49-979A-268F9974ABC1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Data representation</a:t>
          </a:r>
          <a:endParaRPr lang="en-US" dirty="0"/>
        </a:p>
      </dgm:t>
    </dgm:pt>
    <dgm:pt modelId="{D3520453-A4AB-FE46-BCA4-2E9C3B26826E}" type="parTrans" cxnId="{19656218-FD0E-2D44-BC71-50DD8E9BA4B6}">
      <dgm:prSet/>
      <dgm:spPr/>
      <dgm:t>
        <a:bodyPr/>
        <a:lstStyle/>
        <a:p>
          <a:endParaRPr lang="en-US"/>
        </a:p>
      </dgm:t>
    </dgm:pt>
    <dgm:pt modelId="{6EC6BE40-5EB9-FD45-BBDD-24A3EA385FE2}" type="sibTrans" cxnId="{19656218-FD0E-2D44-BC71-50DD8E9BA4B6}">
      <dgm:prSet/>
      <dgm:spPr/>
      <dgm:t>
        <a:bodyPr/>
        <a:lstStyle/>
        <a:p>
          <a:endParaRPr lang="en-US"/>
        </a:p>
      </dgm:t>
    </dgm:pt>
    <dgm:pt modelId="{AC235146-E2E4-C84B-A959-A3A605906A4C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Statistical analysis</a:t>
          </a:r>
          <a:endParaRPr lang="en-US" dirty="0">
            <a:solidFill>
              <a:srgbClr val="000000"/>
            </a:solidFill>
          </a:endParaRPr>
        </a:p>
      </dgm:t>
    </dgm:pt>
    <dgm:pt modelId="{B9100DFB-23BE-6B40-8869-C342C5253264}" type="parTrans" cxnId="{FA329528-382D-2A45-B46E-B67C49D4A760}">
      <dgm:prSet/>
      <dgm:spPr/>
      <dgm:t>
        <a:bodyPr/>
        <a:lstStyle/>
        <a:p>
          <a:endParaRPr lang="en-US"/>
        </a:p>
      </dgm:t>
    </dgm:pt>
    <dgm:pt modelId="{0C136ECA-FDE0-5447-9252-9E4AF032156E}" type="sibTrans" cxnId="{FA329528-382D-2A45-B46E-B67C49D4A760}">
      <dgm:prSet/>
      <dgm:spPr/>
      <dgm:t>
        <a:bodyPr/>
        <a:lstStyle/>
        <a:p>
          <a:endParaRPr lang="en-US"/>
        </a:p>
      </dgm:t>
    </dgm:pt>
    <dgm:pt modelId="{E8CB10DA-2777-A447-989D-7C49BC590859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Communicate</a:t>
          </a:r>
        </a:p>
      </dgm:t>
    </dgm:pt>
    <dgm:pt modelId="{6F821867-2DD2-5742-8872-D172585A137F}" type="parTrans" cxnId="{A38D4361-2D59-1A4B-9ABC-712450A24F24}">
      <dgm:prSet/>
      <dgm:spPr/>
      <dgm:t>
        <a:bodyPr/>
        <a:lstStyle/>
        <a:p>
          <a:endParaRPr lang="en-US"/>
        </a:p>
      </dgm:t>
    </dgm:pt>
    <dgm:pt modelId="{019531CA-6512-3647-BC72-25ABEF6369AD}" type="sibTrans" cxnId="{A38D4361-2D59-1A4B-9ABC-712450A24F24}">
      <dgm:prSet/>
      <dgm:spPr/>
      <dgm:t>
        <a:bodyPr/>
        <a:lstStyle/>
        <a:p>
          <a:endParaRPr lang="en-US"/>
        </a:p>
      </dgm:t>
    </dgm:pt>
    <dgm:pt modelId="{80DAA5FF-5919-C24C-90B4-DE55E0C6DDBA}" type="pres">
      <dgm:prSet presAssocID="{80D50F67-9F95-3941-A305-CEA7FA385FC6}" presName="Name0" presStyleCnt="0">
        <dgm:presLayoutVars>
          <dgm:dir/>
          <dgm:resizeHandles val="exact"/>
        </dgm:presLayoutVars>
      </dgm:prSet>
      <dgm:spPr/>
    </dgm:pt>
    <dgm:pt modelId="{BC21F6AF-682A-EE4D-9498-D8267C852F8A}" type="pres">
      <dgm:prSet presAssocID="{CCF6D926-C36A-D646-B809-4E0619023773}" presName="node" presStyleLbl="node1" presStyleIdx="0" presStyleCnt="5">
        <dgm:presLayoutVars>
          <dgm:bulletEnabled val="1"/>
        </dgm:presLayoutVars>
      </dgm:prSet>
      <dgm:spPr/>
    </dgm:pt>
    <dgm:pt modelId="{173E1D90-F9CB-8040-90CA-9E7E7F569B8E}" type="pres">
      <dgm:prSet presAssocID="{57534806-6893-974A-B1A5-795B7C67D8EE}" presName="sibTrans" presStyleLbl="sibTrans2D1" presStyleIdx="0" presStyleCnt="4"/>
      <dgm:spPr/>
    </dgm:pt>
    <dgm:pt modelId="{90B9C7EB-3530-F248-BF43-829523C168A8}" type="pres">
      <dgm:prSet presAssocID="{57534806-6893-974A-B1A5-795B7C67D8EE}" presName="connectorText" presStyleLbl="sibTrans2D1" presStyleIdx="0" presStyleCnt="4"/>
      <dgm:spPr/>
    </dgm:pt>
    <dgm:pt modelId="{04090B02-BF1C-EA4B-8E89-3A9CA9B88AA9}" type="pres">
      <dgm:prSet presAssocID="{E72A66E4-C7CA-254E-B3E1-7775E6B3181F}" presName="node" presStyleLbl="node1" presStyleIdx="1" presStyleCnt="5">
        <dgm:presLayoutVars>
          <dgm:bulletEnabled val="1"/>
        </dgm:presLayoutVars>
      </dgm:prSet>
      <dgm:spPr/>
    </dgm:pt>
    <dgm:pt modelId="{9CE2C884-607D-E34D-B486-15B22A47919B}" type="pres">
      <dgm:prSet presAssocID="{5B1224A4-CC11-1D47-999D-E3265E5B7276}" presName="sibTrans" presStyleLbl="sibTrans2D1" presStyleIdx="1" presStyleCnt="4"/>
      <dgm:spPr/>
    </dgm:pt>
    <dgm:pt modelId="{AEA643CE-6B3B-E142-8D4B-1F787A3FA4B2}" type="pres">
      <dgm:prSet presAssocID="{5B1224A4-CC11-1D47-999D-E3265E5B7276}" presName="connectorText" presStyleLbl="sibTrans2D1" presStyleIdx="1" presStyleCnt="4"/>
      <dgm:spPr/>
    </dgm:pt>
    <dgm:pt modelId="{D70CB62F-B0E1-B844-84FE-7AEBF84402F0}" type="pres">
      <dgm:prSet presAssocID="{0B5A6433-9977-DC49-979A-268F9974ABC1}" presName="node" presStyleLbl="node1" presStyleIdx="2" presStyleCnt="5">
        <dgm:presLayoutVars>
          <dgm:bulletEnabled val="1"/>
        </dgm:presLayoutVars>
      </dgm:prSet>
      <dgm:spPr/>
    </dgm:pt>
    <dgm:pt modelId="{8BF1EDD3-0E76-CB4B-8A55-7C791F27A490}" type="pres">
      <dgm:prSet presAssocID="{6EC6BE40-5EB9-FD45-BBDD-24A3EA385FE2}" presName="sibTrans" presStyleLbl="sibTrans2D1" presStyleIdx="2" presStyleCnt="4"/>
      <dgm:spPr/>
    </dgm:pt>
    <dgm:pt modelId="{C7F5A47E-99E9-BD4C-BFC0-3122D1C67F69}" type="pres">
      <dgm:prSet presAssocID="{6EC6BE40-5EB9-FD45-BBDD-24A3EA385FE2}" presName="connectorText" presStyleLbl="sibTrans2D1" presStyleIdx="2" presStyleCnt="4"/>
      <dgm:spPr/>
    </dgm:pt>
    <dgm:pt modelId="{C5AFF1C2-1D68-B74B-A639-0BEBF769FE50}" type="pres">
      <dgm:prSet presAssocID="{AC235146-E2E4-C84B-A959-A3A605906A4C}" presName="node" presStyleLbl="node1" presStyleIdx="3" presStyleCnt="5">
        <dgm:presLayoutVars>
          <dgm:bulletEnabled val="1"/>
        </dgm:presLayoutVars>
      </dgm:prSet>
      <dgm:spPr/>
    </dgm:pt>
    <dgm:pt modelId="{39CDF0DC-5990-D643-9AC9-3EEA8B29948E}" type="pres">
      <dgm:prSet presAssocID="{0C136ECA-FDE0-5447-9252-9E4AF032156E}" presName="sibTrans" presStyleLbl="sibTrans2D1" presStyleIdx="3" presStyleCnt="4"/>
      <dgm:spPr/>
    </dgm:pt>
    <dgm:pt modelId="{0D526FF1-1258-1143-A035-63ED16F88717}" type="pres">
      <dgm:prSet presAssocID="{0C136ECA-FDE0-5447-9252-9E4AF032156E}" presName="connectorText" presStyleLbl="sibTrans2D1" presStyleIdx="3" presStyleCnt="4"/>
      <dgm:spPr/>
    </dgm:pt>
    <dgm:pt modelId="{692A5CD9-11E5-4740-9C4A-B7F405704106}" type="pres">
      <dgm:prSet presAssocID="{E8CB10DA-2777-A447-989D-7C49BC590859}" presName="node" presStyleLbl="node1" presStyleIdx="4" presStyleCnt="5" custScaleY="445926">
        <dgm:presLayoutVars>
          <dgm:bulletEnabled val="1"/>
        </dgm:presLayoutVars>
      </dgm:prSet>
      <dgm:spPr/>
    </dgm:pt>
  </dgm:ptLst>
  <dgm:cxnLst>
    <dgm:cxn modelId="{3C14DE0B-D3D3-D04B-9C31-05BBB10ACDCB}" srcId="{80D50F67-9F95-3941-A305-CEA7FA385FC6}" destId="{E72A66E4-C7CA-254E-B3E1-7775E6B3181F}" srcOrd="1" destOrd="0" parTransId="{F6A6F8DC-D9FB-0343-8970-B332F9AC4FF9}" sibTransId="{5B1224A4-CC11-1D47-999D-E3265E5B7276}"/>
    <dgm:cxn modelId="{19656218-FD0E-2D44-BC71-50DD8E9BA4B6}" srcId="{80D50F67-9F95-3941-A305-CEA7FA385FC6}" destId="{0B5A6433-9977-DC49-979A-268F9974ABC1}" srcOrd="2" destOrd="0" parTransId="{D3520453-A4AB-FE46-BCA4-2E9C3B26826E}" sibTransId="{6EC6BE40-5EB9-FD45-BBDD-24A3EA385FE2}"/>
    <dgm:cxn modelId="{37C0861F-1FA5-2B48-9252-5D3BABBEB9A0}" type="presOf" srcId="{6EC6BE40-5EB9-FD45-BBDD-24A3EA385FE2}" destId="{C7F5A47E-99E9-BD4C-BFC0-3122D1C67F69}" srcOrd="1" destOrd="0" presId="urn:microsoft.com/office/officeart/2005/8/layout/process1"/>
    <dgm:cxn modelId="{FA329528-382D-2A45-B46E-B67C49D4A760}" srcId="{80D50F67-9F95-3941-A305-CEA7FA385FC6}" destId="{AC235146-E2E4-C84B-A959-A3A605906A4C}" srcOrd="3" destOrd="0" parTransId="{B9100DFB-23BE-6B40-8869-C342C5253264}" sibTransId="{0C136ECA-FDE0-5447-9252-9E4AF032156E}"/>
    <dgm:cxn modelId="{2C42453E-F22F-0240-9198-37CA90227F0F}" type="presOf" srcId="{E8CB10DA-2777-A447-989D-7C49BC590859}" destId="{692A5CD9-11E5-4740-9C4A-B7F405704106}" srcOrd="0" destOrd="0" presId="urn:microsoft.com/office/officeart/2005/8/layout/process1"/>
    <dgm:cxn modelId="{2908FF5E-C822-9E48-A4E7-5158167D61DC}" type="presOf" srcId="{0B5A6433-9977-DC49-979A-268F9974ABC1}" destId="{D70CB62F-B0E1-B844-84FE-7AEBF84402F0}" srcOrd="0" destOrd="0" presId="urn:microsoft.com/office/officeart/2005/8/layout/process1"/>
    <dgm:cxn modelId="{A38D4361-2D59-1A4B-9ABC-712450A24F24}" srcId="{80D50F67-9F95-3941-A305-CEA7FA385FC6}" destId="{E8CB10DA-2777-A447-989D-7C49BC590859}" srcOrd="4" destOrd="0" parTransId="{6F821867-2DD2-5742-8872-D172585A137F}" sibTransId="{019531CA-6512-3647-BC72-25ABEF6369AD}"/>
    <dgm:cxn modelId="{C9471570-3D3B-2E41-890F-2C9A94FB82AF}" type="presOf" srcId="{0C136ECA-FDE0-5447-9252-9E4AF032156E}" destId="{0D526FF1-1258-1143-A035-63ED16F88717}" srcOrd="1" destOrd="0" presId="urn:microsoft.com/office/officeart/2005/8/layout/process1"/>
    <dgm:cxn modelId="{6A0D8550-5489-7443-BB34-B0F399B1C399}" srcId="{80D50F67-9F95-3941-A305-CEA7FA385FC6}" destId="{CCF6D926-C36A-D646-B809-4E0619023773}" srcOrd="0" destOrd="0" parTransId="{026B9293-2855-E340-B29E-AB21B51BEE3F}" sibTransId="{57534806-6893-974A-B1A5-795B7C67D8EE}"/>
    <dgm:cxn modelId="{D4512256-5133-884D-8185-2EE7BBA67EAB}" type="presOf" srcId="{5B1224A4-CC11-1D47-999D-E3265E5B7276}" destId="{AEA643CE-6B3B-E142-8D4B-1F787A3FA4B2}" srcOrd="1" destOrd="0" presId="urn:microsoft.com/office/officeart/2005/8/layout/process1"/>
    <dgm:cxn modelId="{6C7C1B7C-894E-574D-94E6-A205A02B6080}" type="presOf" srcId="{0C136ECA-FDE0-5447-9252-9E4AF032156E}" destId="{39CDF0DC-5990-D643-9AC9-3EEA8B29948E}" srcOrd="0" destOrd="0" presId="urn:microsoft.com/office/officeart/2005/8/layout/process1"/>
    <dgm:cxn modelId="{79297C8F-D6F6-744F-A70B-6862D8B88361}" type="presOf" srcId="{AC235146-E2E4-C84B-A959-A3A605906A4C}" destId="{C5AFF1C2-1D68-B74B-A639-0BEBF769FE50}" srcOrd="0" destOrd="0" presId="urn:microsoft.com/office/officeart/2005/8/layout/process1"/>
    <dgm:cxn modelId="{410DE090-2239-D045-840E-BF1C4B7C869D}" type="presOf" srcId="{CCF6D926-C36A-D646-B809-4E0619023773}" destId="{BC21F6AF-682A-EE4D-9498-D8267C852F8A}" srcOrd="0" destOrd="0" presId="urn:microsoft.com/office/officeart/2005/8/layout/process1"/>
    <dgm:cxn modelId="{6AB28699-4D47-C64C-B469-85C09DC68919}" type="presOf" srcId="{80D50F67-9F95-3941-A305-CEA7FA385FC6}" destId="{80DAA5FF-5919-C24C-90B4-DE55E0C6DDBA}" srcOrd="0" destOrd="0" presId="urn:microsoft.com/office/officeart/2005/8/layout/process1"/>
    <dgm:cxn modelId="{BA2EF4BB-DBAD-1644-9B18-A9DDFF4A9459}" type="presOf" srcId="{6EC6BE40-5EB9-FD45-BBDD-24A3EA385FE2}" destId="{8BF1EDD3-0E76-CB4B-8A55-7C791F27A490}" srcOrd="0" destOrd="0" presId="urn:microsoft.com/office/officeart/2005/8/layout/process1"/>
    <dgm:cxn modelId="{7CAFABCA-BE4B-3F48-A535-D7FE0100699D}" type="presOf" srcId="{5B1224A4-CC11-1D47-999D-E3265E5B7276}" destId="{9CE2C884-607D-E34D-B486-15B22A47919B}" srcOrd="0" destOrd="0" presId="urn:microsoft.com/office/officeart/2005/8/layout/process1"/>
    <dgm:cxn modelId="{A219B1DA-6431-644C-844E-16F4DF9E859A}" type="presOf" srcId="{57534806-6893-974A-B1A5-795B7C67D8EE}" destId="{90B9C7EB-3530-F248-BF43-829523C168A8}" srcOrd="1" destOrd="0" presId="urn:microsoft.com/office/officeart/2005/8/layout/process1"/>
    <dgm:cxn modelId="{1C97FCF5-AA38-D245-AE9F-6DF98113E2EB}" type="presOf" srcId="{E72A66E4-C7CA-254E-B3E1-7775E6B3181F}" destId="{04090B02-BF1C-EA4B-8E89-3A9CA9B88AA9}" srcOrd="0" destOrd="0" presId="urn:microsoft.com/office/officeart/2005/8/layout/process1"/>
    <dgm:cxn modelId="{7A4A52FF-479E-3240-A6F5-BED236D9C2D2}" type="presOf" srcId="{57534806-6893-974A-B1A5-795B7C67D8EE}" destId="{173E1D90-F9CB-8040-90CA-9E7E7F569B8E}" srcOrd="0" destOrd="0" presId="urn:microsoft.com/office/officeart/2005/8/layout/process1"/>
    <dgm:cxn modelId="{07AC2191-3B2F-A046-B586-EDE8AFD81354}" type="presParOf" srcId="{80DAA5FF-5919-C24C-90B4-DE55E0C6DDBA}" destId="{BC21F6AF-682A-EE4D-9498-D8267C852F8A}" srcOrd="0" destOrd="0" presId="urn:microsoft.com/office/officeart/2005/8/layout/process1"/>
    <dgm:cxn modelId="{465B775E-8193-E54A-BDA9-5B09EE81DC9A}" type="presParOf" srcId="{80DAA5FF-5919-C24C-90B4-DE55E0C6DDBA}" destId="{173E1D90-F9CB-8040-90CA-9E7E7F569B8E}" srcOrd="1" destOrd="0" presId="urn:microsoft.com/office/officeart/2005/8/layout/process1"/>
    <dgm:cxn modelId="{0AA318F7-8A51-BF42-9A8D-53AA715B68E4}" type="presParOf" srcId="{173E1D90-F9CB-8040-90CA-9E7E7F569B8E}" destId="{90B9C7EB-3530-F248-BF43-829523C168A8}" srcOrd="0" destOrd="0" presId="urn:microsoft.com/office/officeart/2005/8/layout/process1"/>
    <dgm:cxn modelId="{B746A847-2524-224C-B469-94FA1FDD8D17}" type="presParOf" srcId="{80DAA5FF-5919-C24C-90B4-DE55E0C6DDBA}" destId="{04090B02-BF1C-EA4B-8E89-3A9CA9B88AA9}" srcOrd="2" destOrd="0" presId="urn:microsoft.com/office/officeart/2005/8/layout/process1"/>
    <dgm:cxn modelId="{BE4B508E-AED9-884A-8C2B-27100897072F}" type="presParOf" srcId="{80DAA5FF-5919-C24C-90B4-DE55E0C6DDBA}" destId="{9CE2C884-607D-E34D-B486-15B22A47919B}" srcOrd="3" destOrd="0" presId="urn:microsoft.com/office/officeart/2005/8/layout/process1"/>
    <dgm:cxn modelId="{1960FDA4-BE63-0E4F-A296-626B9FA87F79}" type="presParOf" srcId="{9CE2C884-607D-E34D-B486-15B22A47919B}" destId="{AEA643CE-6B3B-E142-8D4B-1F787A3FA4B2}" srcOrd="0" destOrd="0" presId="urn:microsoft.com/office/officeart/2005/8/layout/process1"/>
    <dgm:cxn modelId="{BA2EDC0D-FF21-CD41-8AB1-CDCFCAE670DE}" type="presParOf" srcId="{80DAA5FF-5919-C24C-90B4-DE55E0C6DDBA}" destId="{D70CB62F-B0E1-B844-84FE-7AEBF84402F0}" srcOrd="4" destOrd="0" presId="urn:microsoft.com/office/officeart/2005/8/layout/process1"/>
    <dgm:cxn modelId="{CB270F9A-DE1F-364D-A2B9-95923D90A2C1}" type="presParOf" srcId="{80DAA5FF-5919-C24C-90B4-DE55E0C6DDBA}" destId="{8BF1EDD3-0E76-CB4B-8A55-7C791F27A490}" srcOrd="5" destOrd="0" presId="urn:microsoft.com/office/officeart/2005/8/layout/process1"/>
    <dgm:cxn modelId="{B81E3851-7ABB-7F4F-AA9E-B6E20A05AF70}" type="presParOf" srcId="{8BF1EDD3-0E76-CB4B-8A55-7C791F27A490}" destId="{C7F5A47E-99E9-BD4C-BFC0-3122D1C67F69}" srcOrd="0" destOrd="0" presId="urn:microsoft.com/office/officeart/2005/8/layout/process1"/>
    <dgm:cxn modelId="{8CE23233-700D-1040-B5DF-B77D4DCC7F63}" type="presParOf" srcId="{80DAA5FF-5919-C24C-90B4-DE55E0C6DDBA}" destId="{C5AFF1C2-1D68-B74B-A639-0BEBF769FE50}" srcOrd="6" destOrd="0" presId="urn:microsoft.com/office/officeart/2005/8/layout/process1"/>
    <dgm:cxn modelId="{C8C8B60D-1D21-624E-B4AA-608459BED6CD}" type="presParOf" srcId="{80DAA5FF-5919-C24C-90B4-DE55E0C6DDBA}" destId="{39CDF0DC-5990-D643-9AC9-3EEA8B29948E}" srcOrd="7" destOrd="0" presId="urn:microsoft.com/office/officeart/2005/8/layout/process1"/>
    <dgm:cxn modelId="{FF498EE6-AA13-BF45-91B5-DD140B08893B}" type="presParOf" srcId="{39CDF0DC-5990-D643-9AC9-3EEA8B29948E}" destId="{0D526FF1-1258-1143-A035-63ED16F88717}" srcOrd="0" destOrd="0" presId="urn:microsoft.com/office/officeart/2005/8/layout/process1"/>
    <dgm:cxn modelId="{930E4AC2-5658-3F48-B3DC-CC2A65167671}" type="presParOf" srcId="{80DAA5FF-5919-C24C-90B4-DE55E0C6DDBA}" destId="{692A5CD9-11E5-4740-9C4A-B7F40570410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D50F67-9F95-3941-A305-CEA7FA385FC6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</dgm:pt>
    <dgm:pt modelId="{CCF6D926-C36A-D646-B809-4E061902377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Scientific question</a:t>
          </a:r>
          <a:endParaRPr lang="en-US" dirty="0">
            <a:solidFill>
              <a:schemeClr val="tx1"/>
            </a:solidFill>
          </a:endParaRPr>
        </a:p>
      </dgm:t>
    </dgm:pt>
    <dgm:pt modelId="{026B9293-2855-E340-B29E-AB21B51BEE3F}" type="parTrans" cxnId="{6A0D8550-5489-7443-BB34-B0F399B1C399}">
      <dgm:prSet/>
      <dgm:spPr/>
      <dgm:t>
        <a:bodyPr/>
        <a:lstStyle/>
        <a:p>
          <a:endParaRPr lang="en-US"/>
        </a:p>
      </dgm:t>
    </dgm:pt>
    <dgm:pt modelId="{57534806-6893-974A-B1A5-795B7C67D8EE}" type="sibTrans" cxnId="{6A0D8550-5489-7443-BB34-B0F399B1C399}">
      <dgm:prSet/>
      <dgm:spPr/>
      <dgm:t>
        <a:bodyPr/>
        <a:lstStyle/>
        <a:p>
          <a:endParaRPr lang="en-US"/>
        </a:p>
      </dgm:t>
    </dgm:pt>
    <dgm:pt modelId="{E72A66E4-C7CA-254E-B3E1-7775E6B3181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Formatted Data In R</a:t>
          </a:r>
          <a:endParaRPr lang="en-US" dirty="0">
            <a:solidFill>
              <a:srgbClr val="000000"/>
            </a:solidFill>
          </a:endParaRPr>
        </a:p>
      </dgm:t>
    </dgm:pt>
    <dgm:pt modelId="{F6A6F8DC-D9FB-0343-8970-B332F9AC4FF9}" type="parTrans" cxnId="{3C14DE0B-D3D3-D04B-9C31-05BBB10ACDCB}">
      <dgm:prSet/>
      <dgm:spPr/>
      <dgm:t>
        <a:bodyPr/>
        <a:lstStyle/>
        <a:p>
          <a:endParaRPr lang="en-US"/>
        </a:p>
      </dgm:t>
    </dgm:pt>
    <dgm:pt modelId="{5B1224A4-CC11-1D47-999D-E3265E5B7276}" type="sibTrans" cxnId="{3C14DE0B-D3D3-D04B-9C31-05BBB10ACDCB}">
      <dgm:prSet/>
      <dgm:spPr/>
      <dgm:t>
        <a:bodyPr/>
        <a:lstStyle/>
        <a:p>
          <a:endParaRPr lang="en-US"/>
        </a:p>
      </dgm:t>
    </dgm:pt>
    <dgm:pt modelId="{0B5A6433-9977-DC49-979A-268F9974ABC1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Data representation</a:t>
          </a:r>
          <a:endParaRPr lang="en-US" dirty="0"/>
        </a:p>
      </dgm:t>
    </dgm:pt>
    <dgm:pt modelId="{D3520453-A4AB-FE46-BCA4-2E9C3B26826E}" type="parTrans" cxnId="{19656218-FD0E-2D44-BC71-50DD8E9BA4B6}">
      <dgm:prSet/>
      <dgm:spPr/>
      <dgm:t>
        <a:bodyPr/>
        <a:lstStyle/>
        <a:p>
          <a:endParaRPr lang="en-US"/>
        </a:p>
      </dgm:t>
    </dgm:pt>
    <dgm:pt modelId="{6EC6BE40-5EB9-FD45-BBDD-24A3EA385FE2}" type="sibTrans" cxnId="{19656218-FD0E-2D44-BC71-50DD8E9BA4B6}">
      <dgm:prSet/>
      <dgm:spPr/>
      <dgm:t>
        <a:bodyPr/>
        <a:lstStyle/>
        <a:p>
          <a:endParaRPr lang="en-US"/>
        </a:p>
      </dgm:t>
    </dgm:pt>
    <dgm:pt modelId="{AC235146-E2E4-C84B-A959-A3A605906A4C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Statistical analysis</a:t>
          </a:r>
          <a:endParaRPr lang="en-US" dirty="0">
            <a:solidFill>
              <a:srgbClr val="000000"/>
            </a:solidFill>
          </a:endParaRPr>
        </a:p>
      </dgm:t>
    </dgm:pt>
    <dgm:pt modelId="{B9100DFB-23BE-6B40-8869-C342C5253264}" type="parTrans" cxnId="{FA329528-382D-2A45-B46E-B67C49D4A760}">
      <dgm:prSet/>
      <dgm:spPr/>
      <dgm:t>
        <a:bodyPr/>
        <a:lstStyle/>
        <a:p>
          <a:endParaRPr lang="en-US"/>
        </a:p>
      </dgm:t>
    </dgm:pt>
    <dgm:pt modelId="{0C136ECA-FDE0-5447-9252-9E4AF032156E}" type="sibTrans" cxnId="{FA329528-382D-2A45-B46E-B67C49D4A760}">
      <dgm:prSet/>
      <dgm:spPr/>
      <dgm:t>
        <a:bodyPr/>
        <a:lstStyle/>
        <a:p>
          <a:endParaRPr lang="en-US"/>
        </a:p>
      </dgm:t>
    </dgm:pt>
    <dgm:pt modelId="{E8CB10DA-2777-A447-989D-7C49BC590859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Communicate</a:t>
          </a:r>
        </a:p>
      </dgm:t>
    </dgm:pt>
    <dgm:pt modelId="{6F821867-2DD2-5742-8872-D172585A137F}" type="parTrans" cxnId="{A38D4361-2D59-1A4B-9ABC-712450A24F24}">
      <dgm:prSet/>
      <dgm:spPr/>
      <dgm:t>
        <a:bodyPr/>
        <a:lstStyle/>
        <a:p>
          <a:endParaRPr lang="en-US"/>
        </a:p>
      </dgm:t>
    </dgm:pt>
    <dgm:pt modelId="{019531CA-6512-3647-BC72-25ABEF6369AD}" type="sibTrans" cxnId="{A38D4361-2D59-1A4B-9ABC-712450A24F24}">
      <dgm:prSet/>
      <dgm:spPr/>
      <dgm:t>
        <a:bodyPr/>
        <a:lstStyle/>
        <a:p>
          <a:endParaRPr lang="en-US"/>
        </a:p>
      </dgm:t>
    </dgm:pt>
    <dgm:pt modelId="{80DAA5FF-5919-C24C-90B4-DE55E0C6DDBA}" type="pres">
      <dgm:prSet presAssocID="{80D50F67-9F95-3941-A305-CEA7FA385FC6}" presName="Name0" presStyleCnt="0">
        <dgm:presLayoutVars>
          <dgm:dir/>
          <dgm:resizeHandles val="exact"/>
        </dgm:presLayoutVars>
      </dgm:prSet>
      <dgm:spPr/>
    </dgm:pt>
    <dgm:pt modelId="{BC21F6AF-682A-EE4D-9498-D8267C852F8A}" type="pres">
      <dgm:prSet presAssocID="{CCF6D926-C36A-D646-B809-4E0619023773}" presName="node" presStyleLbl="node1" presStyleIdx="0" presStyleCnt="5">
        <dgm:presLayoutVars>
          <dgm:bulletEnabled val="1"/>
        </dgm:presLayoutVars>
      </dgm:prSet>
      <dgm:spPr/>
    </dgm:pt>
    <dgm:pt modelId="{173E1D90-F9CB-8040-90CA-9E7E7F569B8E}" type="pres">
      <dgm:prSet presAssocID="{57534806-6893-974A-B1A5-795B7C67D8EE}" presName="sibTrans" presStyleLbl="sibTrans2D1" presStyleIdx="0" presStyleCnt="4"/>
      <dgm:spPr/>
    </dgm:pt>
    <dgm:pt modelId="{90B9C7EB-3530-F248-BF43-829523C168A8}" type="pres">
      <dgm:prSet presAssocID="{57534806-6893-974A-B1A5-795B7C67D8EE}" presName="connectorText" presStyleLbl="sibTrans2D1" presStyleIdx="0" presStyleCnt="4"/>
      <dgm:spPr/>
    </dgm:pt>
    <dgm:pt modelId="{04090B02-BF1C-EA4B-8E89-3A9CA9B88AA9}" type="pres">
      <dgm:prSet presAssocID="{E72A66E4-C7CA-254E-B3E1-7775E6B3181F}" presName="node" presStyleLbl="node1" presStyleIdx="1" presStyleCnt="5">
        <dgm:presLayoutVars>
          <dgm:bulletEnabled val="1"/>
        </dgm:presLayoutVars>
      </dgm:prSet>
      <dgm:spPr/>
    </dgm:pt>
    <dgm:pt modelId="{9CE2C884-607D-E34D-B486-15B22A47919B}" type="pres">
      <dgm:prSet presAssocID="{5B1224A4-CC11-1D47-999D-E3265E5B7276}" presName="sibTrans" presStyleLbl="sibTrans2D1" presStyleIdx="1" presStyleCnt="4"/>
      <dgm:spPr/>
    </dgm:pt>
    <dgm:pt modelId="{AEA643CE-6B3B-E142-8D4B-1F787A3FA4B2}" type="pres">
      <dgm:prSet presAssocID="{5B1224A4-CC11-1D47-999D-E3265E5B7276}" presName="connectorText" presStyleLbl="sibTrans2D1" presStyleIdx="1" presStyleCnt="4"/>
      <dgm:spPr/>
    </dgm:pt>
    <dgm:pt modelId="{D70CB62F-B0E1-B844-84FE-7AEBF84402F0}" type="pres">
      <dgm:prSet presAssocID="{0B5A6433-9977-DC49-979A-268F9974ABC1}" presName="node" presStyleLbl="node1" presStyleIdx="2" presStyleCnt="5">
        <dgm:presLayoutVars>
          <dgm:bulletEnabled val="1"/>
        </dgm:presLayoutVars>
      </dgm:prSet>
      <dgm:spPr/>
    </dgm:pt>
    <dgm:pt modelId="{8BF1EDD3-0E76-CB4B-8A55-7C791F27A490}" type="pres">
      <dgm:prSet presAssocID="{6EC6BE40-5EB9-FD45-BBDD-24A3EA385FE2}" presName="sibTrans" presStyleLbl="sibTrans2D1" presStyleIdx="2" presStyleCnt="4"/>
      <dgm:spPr/>
    </dgm:pt>
    <dgm:pt modelId="{C7F5A47E-99E9-BD4C-BFC0-3122D1C67F69}" type="pres">
      <dgm:prSet presAssocID="{6EC6BE40-5EB9-FD45-BBDD-24A3EA385FE2}" presName="connectorText" presStyleLbl="sibTrans2D1" presStyleIdx="2" presStyleCnt="4"/>
      <dgm:spPr/>
    </dgm:pt>
    <dgm:pt modelId="{C5AFF1C2-1D68-B74B-A639-0BEBF769FE50}" type="pres">
      <dgm:prSet presAssocID="{AC235146-E2E4-C84B-A959-A3A605906A4C}" presName="node" presStyleLbl="node1" presStyleIdx="3" presStyleCnt="5">
        <dgm:presLayoutVars>
          <dgm:bulletEnabled val="1"/>
        </dgm:presLayoutVars>
      </dgm:prSet>
      <dgm:spPr/>
    </dgm:pt>
    <dgm:pt modelId="{39CDF0DC-5990-D643-9AC9-3EEA8B29948E}" type="pres">
      <dgm:prSet presAssocID="{0C136ECA-FDE0-5447-9252-9E4AF032156E}" presName="sibTrans" presStyleLbl="sibTrans2D1" presStyleIdx="3" presStyleCnt="4"/>
      <dgm:spPr/>
    </dgm:pt>
    <dgm:pt modelId="{0D526FF1-1258-1143-A035-63ED16F88717}" type="pres">
      <dgm:prSet presAssocID="{0C136ECA-FDE0-5447-9252-9E4AF032156E}" presName="connectorText" presStyleLbl="sibTrans2D1" presStyleIdx="3" presStyleCnt="4"/>
      <dgm:spPr/>
    </dgm:pt>
    <dgm:pt modelId="{692A5CD9-11E5-4740-9C4A-B7F405704106}" type="pres">
      <dgm:prSet presAssocID="{E8CB10DA-2777-A447-989D-7C49BC590859}" presName="node" presStyleLbl="node1" presStyleIdx="4" presStyleCnt="5" custScaleY="445926">
        <dgm:presLayoutVars>
          <dgm:bulletEnabled val="1"/>
        </dgm:presLayoutVars>
      </dgm:prSet>
      <dgm:spPr/>
    </dgm:pt>
  </dgm:ptLst>
  <dgm:cxnLst>
    <dgm:cxn modelId="{3C14DE0B-D3D3-D04B-9C31-05BBB10ACDCB}" srcId="{80D50F67-9F95-3941-A305-CEA7FA385FC6}" destId="{E72A66E4-C7CA-254E-B3E1-7775E6B3181F}" srcOrd="1" destOrd="0" parTransId="{F6A6F8DC-D9FB-0343-8970-B332F9AC4FF9}" sibTransId="{5B1224A4-CC11-1D47-999D-E3265E5B7276}"/>
    <dgm:cxn modelId="{19656218-FD0E-2D44-BC71-50DD8E9BA4B6}" srcId="{80D50F67-9F95-3941-A305-CEA7FA385FC6}" destId="{0B5A6433-9977-DC49-979A-268F9974ABC1}" srcOrd="2" destOrd="0" parTransId="{D3520453-A4AB-FE46-BCA4-2E9C3B26826E}" sibTransId="{6EC6BE40-5EB9-FD45-BBDD-24A3EA385FE2}"/>
    <dgm:cxn modelId="{11C55219-8D94-394E-86B6-FCECD00F5D28}" type="presOf" srcId="{6EC6BE40-5EB9-FD45-BBDD-24A3EA385FE2}" destId="{C7F5A47E-99E9-BD4C-BFC0-3122D1C67F69}" srcOrd="1" destOrd="0" presId="urn:microsoft.com/office/officeart/2005/8/layout/process1"/>
    <dgm:cxn modelId="{A0668819-E783-F640-8E66-5C246DCC9106}" type="presOf" srcId="{0C136ECA-FDE0-5447-9252-9E4AF032156E}" destId="{39CDF0DC-5990-D643-9AC9-3EEA8B29948E}" srcOrd="0" destOrd="0" presId="urn:microsoft.com/office/officeart/2005/8/layout/process1"/>
    <dgm:cxn modelId="{FA329528-382D-2A45-B46E-B67C49D4A760}" srcId="{80D50F67-9F95-3941-A305-CEA7FA385FC6}" destId="{AC235146-E2E4-C84B-A959-A3A605906A4C}" srcOrd="3" destOrd="0" parTransId="{B9100DFB-23BE-6B40-8869-C342C5253264}" sibTransId="{0C136ECA-FDE0-5447-9252-9E4AF032156E}"/>
    <dgm:cxn modelId="{4322152A-17E7-FF4F-93D2-CC41029E37F0}" type="presOf" srcId="{E8CB10DA-2777-A447-989D-7C49BC590859}" destId="{692A5CD9-11E5-4740-9C4A-B7F405704106}" srcOrd="0" destOrd="0" presId="urn:microsoft.com/office/officeart/2005/8/layout/process1"/>
    <dgm:cxn modelId="{A38D4361-2D59-1A4B-9ABC-712450A24F24}" srcId="{80D50F67-9F95-3941-A305-CEA7FA385FC6}" destId="{E8CB10DA-2777-A447-989D-7C49BC590859}" srcOrd="4" destOrd="0" parTransId="{6F821867-2DD2-5742-8872-D172585A137F}" sibTransId="{019531CA-6512-3647-BC72-25ABEF6369AD}"/>
    <dgm:cxn modelId="{2622FF63-B02A-C944-B936-E27BE94FE93E}" type="presOf" srcId="{5B1224A4-CC11-1D47-999D-E3265E5B7276}" destId="{AEA643CE-6B3B-E142-8D4B-1F787A3FA4B2}" srcOrd="1" destOrd="0" presId="urn:microsoft.com/office/officeart/2005/8/layout/process1"/>
    <dgm:cxn modelId="{B995B44E-F604-964B-A93C-F81FD54636ED}" type="presOf" srcId="{AC235146-E2E4-C84B-A959-A3A605906A4C}" destId="{C5AFF1C2-1D68-B74B-A639-0BEBF769FE50}" srcOrd="0" destOrd="0" presId="urn:microsoft.com/office/officeart/2005/8/layout/process1"/>
    <dgm:cxn modelId="{6A0D8550-5489-7443-BB34-B0F399B1C399}" srcId="{80D50F67-9F95-3941-A305-CEA7FA385FC6}" destId="{CCF6D926-C36A-D646-B809-4E0619023773}" srcOrd="0" destOrd="0" parTransId="{026B9293-2855-E340-B29E-AB21B51BEE3F}" sibTransId="{57534806-6893-974A-B1A5-795B7C67D8EE}"/>
    <dgm:cxn modelId="{5BB19A75-4807-E643-8399-A1388FD50E5E}" type="presOf" srcId="{5B1224A4-CC11-1D47-999D-E3265E5B7276}" destId="{9CE2C884-607D-E34D-B486-15B22A47919B}" srcOrd="0" destOrd="0" presId="urn:microsoft.com/office/officeart/2005/8/layout/process1"/>
    <dgm:cxn modelId="{FFA2527F-A923-A145-BB8C-029717580A5A}" type="presOf" srcId="{80D50F67-9F95-3941-A305-CEA7FA385FC6}" destId="{80DAA5FF-5919-C24C-90B4-DE55E0C6DDBA}" srcOrd="0" destOrd="0" presId="urn:microsoft.com/office/officeart/2005/8/layout/process1"/>
    <dgm:cxn modelId="{6EF8808D-27BF-A846-94BA-1501F8A5FAAA}" type="presOf" srcId="{0C136ECA-FDE0-5447-9252-9E4AF032156E}" destId="{0D526FF1-1258-1143-A035-63ED16F88717}" srcOrd="1" destOrd="0" presId="urn:microsoft.com/office/officeart/2005/8/layout/process1"/>
    <dgm:cxn modelId="{3860D495-354A-1A4E-AD0A-4C40BE64A13C}" type="presOf" srcId="{E72A66E4-C7CA-254E-B3E1-7775E6B3181F}" destId="{04090B02-BF1C-EA4B-8E89-3A9CA9B88AA9}" srcOrd="0" destOrd="0" presId="urn:microsoft.com/office/officeart/2005/8/layout/process1"/>
    <dgm:cxn modelId="{6941F4AE-FD2D-6746-B89F-8290BFC2C764}" type="presOf" srcId="{57534806-6893-974A-B1A5-795B7C67D8EE}" destId="{173E1D90-F9CB-8040-90CA-9E7E7F569B8E}" srcOrd="0" destOrd="0" presId="urn:microsoft.com/office/officeart/2005/8/layout/process1"/>
    <dgm:cxn modelId="{5C854BAF-B328-C24A-B2C7-64B426901473}" type="presOf" srcId="{CCF6D926-C36A-D646-B809-4E0619023773}" destId="{BC21F6AF-682A-EE4D-9498-D8267C852F8A}" srcOrd="0" destOrd="0" presId="urn:microsoft.com/office/officeart/2005/8/layout/process1"/>
    <dgm:cxn modelId="{C8F8B1B6-AC71-1741-94EB-B46551DE43CC}" type="presOf" srcId="{6EC6BE40-5EB9-FD45-BBDD-24A3EA385FE2}" destId="{8BF1EDD3-0E76-CB4B-8A55-7C791F27A490}" srcOrd="0" destOrd="0" presId="urn:microsoft.com/office/officeart/2005/8/layout/process1"/>
    <dgm:cxn modelId="{FA88D6BF-47E3-6A41-90E3-04215A639DA2}" type="presOf" srcId="{0B5A6433-9977-DC49-979A-268F9974ABC1}" destId="{D70CB62F-B0E1-B844-84FE-7AEBF84402F0}" srcOrd="0" destOrd="0" presId="urn:microsoft.com/office/officeart/2005/8/layout/process1"/>
    <dgm:cxn modelId="{FBB568EC-EFDB-F145-A8B2-88F645DA24C9}" type="presOf" srcId="{57534806-6893-974A-B1A5-795B7C67D8EE}" destId="{90B9C7EB-3530-F248-BF43-829523C168A8}" srcOrd="1" destOrd="0" presId="urn:microsoft.com/office/officeart/2005/8/layout/process1"/>
    <dgm:cxn modelId="{B43E9FDF-2596-3B4E-BB77-D661195E2B90}" type="presParOf" srcId="{80DAA5FF-5919-C24C-90B4-DE55E0C6DDBA}" destId="{BC21F6AF-682A-EE4D-9498-D8267C852F8A}" srcOrd="0" destOrd="0" presId="urn:microsoft.com/office/officeart/2005/8/layout/process1"/>
    <dgm:cxn modelId="{942146A6-B17A-C942-BE04-B9222EA72A59}" type="presParOf" srcId="{80DAA5FF-5919-C24C-90B4-DE55E0C6DDBA}" destId="{173E1D90-F9CB-8040-90CA-9E7E7F569B8E}" srcOrd="1" destOrd="0" presId="urn:microsoft.com/office/officeart/2005/8/layout/process1"/>
    <dgm:cxn modelId="{C8D1B306-4F21-A24C-99D3-438667F6C157}" type="presParOf" srcId="{173E1D90-F9CB-8040-90CA-9E7E7F569B8E}" destId="{90B9C7EB-3530-F248-BF43-829523C168A8}" srcOrd="0" destOrd="0" presId="urn:microsoft.com/office/officeart/2005/8/layout/process1"/>
    <dgm:cxn modelId="{3DD8A8A1-4254-154A-AF0E-4448D03150A6}" type="presParOf" srcId="{80DAA5FF-5919-C24C-90B4-DE55E0C6DDBA}" destId="{04090B02-BF1C-EA4B-8E89-3A9CA9B88AA9}" srcOrd="2" destOrd="0" presId="urn:microsoft.com/office/officeart/2005/8/layout/process1"/>
    <dgm:cxn modelId="{6DD8E8ED-DAA3-8148-A38B-A2F5CC4A7012}" type="presParOf" srcId="{80DAA5FF-5919-C24C-90B4-DE55E0C6DDBA}" destId="{9CE2C884-607D-E34D-B486-15B22A47919B}" srcOrd="3" destOrd="0" presId="urn:microsoft.com/office/officeart/2005/8/layout/process1"/>
    <dgm:cxn modelId="{9442FE36-03DB-C14D-B3A9-50CDF0960F81}" type="presParOf" srcId="{9CE2C884-607D-E34D-B486-15B22A47919B}" destId="{AEA643CE-6B3B-E142-8D4B-1F787A3FA4B2}" srcOrd="0" destOrd="0" presId="urn:microsoft.com/office/officeart/2005/8/layout/process1"/>
    <dgm:cxn modelId="{29399CF6-CF6A-E542-908C-382C13877D53}" type="presParOf" srcId="{80DAA5FF-5919-C24C-90B4-DE55E0C6DDBA}" destId="{D70CB62F-B0E1-B844-84FE-7AEBF84402F0}" srcOrd="4" destOrd="0" presId="urn:microsoft.com/office/officeart/2005/8/layout/process1"/>
    <dgm:cxn modelId="{ADE63B57-7711-7948-834D-26BA658E53D4}" type="presParOf" srcId="{80DAA5FF-5919-C24C-90B4-DE55E0C6DDBA}" destId="{8BF1EDD3-0E76-CB4B-8A55-7C791F27A490}" srcOrd="5" destOrd="0" presId="urn:microsoft.com/office/officeart/2005/8/layout/process1"/>
    <dgm:cxn modelId="{86288524-7589-9C4C-AB1B-C66AD126B527}" type="presParOf" srcId="{8BF1EDD3-0E76-CB4B-8A55-7C791F27A490}" destId="{C7F5A47E-99E9-BD4C-BFC0-3122D1C67F69}" srcOrd="0" destOrd="0" presId="urn:microsoft.com/office/officeart/2005/8/layout/process1"/>
    <dgm:cxn modelId="{6BE3A42F-EEB1-D34B-986E-A9E56A5531F3}" type="presParOf" srcId="{80DAA5FF-5919-C24C-90B4-DE55E0C6DDBA}" destId="{C5AFF1C2-1D68-B74B-A639-0BEBF769FE50}" srcOrd="6" destOrd="0" presId="urn:microsoft.com/office/officeart/2005/8/layout/process1"/>
    <dgm:cxn modelId="{9129498D-0B2A-8D43-8DA2-086226A0E4DE}" type="presParOf" srcId="{80DAA5FF-5919-C24C-90B4-DE55E0C6DDBA}" destId="{39CDF0DC-5990-D643-9AC9-3EEA8B29948E}" srcOrd="7" destOrd="0" presId="urn:microsoft.com/office/officeart/2005/8/layout/process1"/>
    <dgm:cxn modelId="{753480E9-82F8-9D40-A89A-629FF44D6353}" type="presParOf" srcId="{39CDF0DC-5990-D643-9AC9-3EEA8B29948E}" destId="{0D526FF1-1258-1143-A035-63ED16F88717}" srcOrd="0" destOrd="0" presId="urn:microsoft.com/office/officeart/2005/8/layout/process1"/>
    <dgm:cxn modelId="{A2A37C35-C883-F146-9EB4-7C5381CA4437}" type="presParOf" srcId="{80DAA5FF-5919-C24C-90B4-DE55E0C6DDBA}" destId="{692A5CD9-11E5-4740-9C4A-B7F40570410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1F6AF-682A-EE4D-9498-D8267C852F8A}">
      <dsp:nvSpPr>
        <dsp:cNvPr id="0" name=""/>
        <dsp:cNvSpPr/>
      </dsp:nvSpPr>
      <dsp:spPr>
        <a:xfrm>
          <a:off x="4245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Scientific question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7376" y="1719252"/>
        <a:ext cx="1269978" cy="743482"/>
      </dsp:txXfrm>
    </dsp:sp>
    <dsp:sp modelId="{173E1D90-F9CB-8040-90CA-9E7E7F569B8E}">
      <dsp:nvSpPr>
        <dsp:cNvPr id="0" name=""/>
        <dsp:cNvSpPr/>
      </dsp:nvSpPr>
      <dsp:spPr>
        <a:xfrm>
          <a:off x="1452110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452110" y="1993064"/>
        <a:ext cx="195329" cy="195857"/>
      </dsp:txXfrm>
    </dsp:sp>
    <dsp:sp modelId="{04090B02-BF1C-EA4B-8E89-3A9CA9B88AA9}">
      <dsp:nvSpPr>
        <dsp:cNvPr id="0" name=""/>
        <dsp:cNvSpPr/>
      </dsp:nvSpPr>
      <dsp:spPr>
        <a:xfrm>
          <a:off x="1846982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Formatted Data In R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1870113" y="1719252"/>
        <a:ext cx="1269978" cy="743482"/>
      </dsp:txXfrm>
    </dsp:sp>
    <dsp:sp modelId="{9CE2C884-607D-E34D-B486-15B22A47919B}">
      <dsp:nvSpPr>
        <dsp:cNvPr id="0" name=""/>
        <dsp:cNvSpPr/>
      </dsp:nvSpPr>
      <dsp:spPr>
        <a:xfrm>
          <a:off x="3294846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94846" y="1993064"/>
        <a:ext cx="195329" cy="195857"/>
      </dsp:txXfrm>
    </dsp:sp>
    <dsp:sp modelId="{D70CB62F-B0E1-B844-84FE-7AEBF84402F0}">
      <dsp:nvSpPr>
        <dsp:cNvPr id="0" name=""/>
        <dsp:cNvSpPr/>
      </dsp:nvSpPr>
      <dsp:spPr>
        <a:xfrm>
          <a:off x="3689718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Data representation</a:t>
          </a:r>
          <a:endParaRPr lang="en-US" sz="1500" kern="1200" dirty="0"/>
        </a:p>
      </dsp:txBody>
      <dsp:txXfrm>
        <a:off x="3712849" y="1719252"/>
        <a:ext cx="1269978" cy="743482"/>
      </dsp:txXfrm>
    </dsp:sp>
    <dsp:sp modelId="{8BF1EDD3-0E76-CB4B-8A55-7C791F27A490}">
      <dsp:nvSpPr>
        <dsp:cNvPr id="0" name=""/>
        <dsp:cNvSpPr/>
      </dsp:nvSpPr>
      <dsp:spPr>
        <a:xfrm>
          <a:off x="5137582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137582" y="1993064"/>
        <a:ext cx="195329" cy="195857"/>
      </dsp:txXfrm>
    </dsp:sp>
    <dsp:sp modelId="{C5AFF1C2-1D68-B74B-A639-0BEBF769FE50}">
      <dsp:nvSpPr>
        <dsp:cNvPr id="0" name=""/>
        <dsp:cNvSpPr/>
      </dsp:nvSpPr>
      <dsp:spPr>
        <a:xfrm>
          <a:off x="5532454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Statistical analysis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5555585" y="1719252"/>
        <a:ext cx="1269978" cy="743482"/>
      </dsp:txXfrm>
    </dsp:sp>
    <dsp:sp modelId="{39CDF0DC-5990-D643-9AC9-3EEA8B29948E}">
      <dsp:nvSpPr>
        <dsp:cNvPr id="0" name=""/>
        <dsp:cNvSpPr/>
      </dsp:nvSpPr>
      <dsp:spPr>
        <a:xfrm>
          <a:off x="6980318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980318" y="1993064"/>
        <a:ext cx="195329" cy="195857"/>
      </dsp:txXfrm>
    </dsp:sp>
    <dsp:sp modelId="{692A5CD9-11E5-4740-9C4A-B7F405704106}">
      <dsp:nvSpPr>
        <dsp:cNvPr id="0" name=""/>
        <dsp:cNvSpPr/>
      </dsp:nvSpPr>
      <dsp:spPr>
        <a:xfrm>
          <a:off x="7375190" y="330156"/>
          <a:ext cx="1316240" cy="3521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0000"/>
              </a:solidFill>
            </a:rPr>
            <a:t>Communicate</a:t>
          </a:r>
        </a:p>
      </dsp:txBody>
      <dsp:txXfrm>
        <a:off x="7413741" y="368707"/>
        <a:ext cx="1239138" cy="3444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1F6AF-682A-EE4D-9498-D8267C852F8A}">
      <dsp:nvSpPr>
        <dsp:cNvPr id="0" name=""/>
        <dsp:cNvSpPr/>
      </dsp:nvSpPr>
      <dsp:spPr>
        <a:xfrm>
          <a:off x="4245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Scientific question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7376" y="1719252"/>
        <a:ext cx="1269978" cy="743482"/>
      </dsp:txXfrm>
    </dsp:sp>
    <dsp:sp modelId="{173E1D90-F9CB-8040-90CA-9E7E7F569B8E}">
      <dsp:nvSpPr>
        <dsp:cNvPr id="0" name=""/>
        <dsp:cNvSpPr/>
      </dsp:nvSpPr>
      <dsp:spPr>
        <a:xfrm>
          <a:off x="1452110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452110" y="1993064"/>
        <a:ext cx="195329" cy="195857"/>
      </dsp:txXfrm>
    </dsp:sp>
    <dsp:sp modelId="{04090B02-BF1C-EA4B-8E89-3A9CA9B88AA9}">
      <dsp:nvSpPr>
        <dsp:cNvPr id="0" name=""/>
        <dsp:cNvSpPr/>
      </dsp:nvSpPr>
      <dsp:spPr>
        <a:xfrm>
          <a:off x="1846982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Formatted Data In R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1870113" y="1719252"/>
        <a:ext cx="1269978" cy="743482"/>
      </dsp:txXfrm>
    </dsp:sp>
    <dsp:sp modelId="{9CE2C884-607D-E34D-B486-15B22A47919B}">
      <dsp:nvSpPr>
        <dsp:cNvPr id="0" name=""/>
        <dsp:cNvSpPr/>
      </dsp:nvSpPr>
      <dsp:spPr>
        <a:xfrm>
          <a:off x="3294846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94846" y="1993064"/>
        <a:ext cx="195329" cy="195857"/>
      </dsp:txXfrm>
    </dsp:sp>
    <dsp:sp modelId="{D70CB62F-B0E1-B844-84FE-7AEBF84402F0}">
      <dsp:nvSpPr>
        <dsp:cNvPr id="0" name=""/>
        <dsp:cNvSpPr/>
      </dsp:nvSpPr>
      <dsp:spPr>
        <a:xfrm>
          <a:off x="3689718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Data representation</a:t>
          </a:r>
          <a:endParaRPr lang="en-US" sz="1500" kern="1200" dirty="0"/>
        </a:p>
      </dsp:txBody>
      <dsp:txXfrm>
        <a:off x="3712849" y="1719252"/>
        <a:ext cx="1269978" cy="743482"/>
      </dsp:txXfrm>
    </dsp:sp>
    <dsp:sp modelId="{8BF1EDD3-0E76-CB4B-8A55-7C791F27A490}">
      <dsp:nvSpPr>
        <dsp:cNvPr id="0" name=""/>
        <dsp:cNvSpPr/>
      </dsp:nvSpPr>
      <dsp:spPr>
        <a:xfrm>
          <a:off x="5137582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137582" y="1993064"/>
        <a:ext cx="195329" cy="195857"/>
      </dsp:txXfrm>
    </dsp:sp>
    <dsp:sp modelId="{C5AFF1C2-1D68-B74B-A639-0BEBF769FE50}">
      <dsp:nvSpPr>
        <dsp:cNvPr id="0" name=""/>
        <dsp:cNvSpPr/>
      </dsp:nvSpPr>
      <dsp:spPr>
        <a:xfrm>
          <a:off x="5532454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Statistical analysis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5555585" y="1719252"/>
        <a:ext cx="1269978" cy="743482"/>
      </dsp:txXfrm>
    </dsp:sp>
    <dsp:sp modelId="{39CDF0DC-5990-D643-9AC9-3EEA8B29948E}">
      <dsp:nvSpPr>
        <dsp:cNvPr id="0" name=""/>
        <dsp:cNvSpPr/>
      </dsp:nvSpPr>
      <dsp:spPr>
        <a:xfrm>
          <a:off x="6980318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980318" y="1993064"/>
        <a:ext cx="195329" cy="195857"/>
      </dsp:txXfrm>
    </dsp:sp>
    <dsp:sp modelId="{692A5CD9-11E5-4740-9C4A-B7F405704106}">
      <dsp:nvSpPr>
        <dsp:cNvPr id="0" name=""/>
        <dsp:cNvSpPr/>
      </dsp:nvSpPr>
      <dsp:spPr>
        <a:xfrm>
          <a:off x="7375190" y="330156"/>
          <a:ext cx="1316240" cy="3521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0000"/>
              </a:solidFill>
            </a:rPr>
            <a:t>Communicate</a:t>
          </a:r>
        </a:p>
      </dsp:txBody>
      <dsp:txXfrm>
        <a:off x="7413741" y="368707"/>
        <a:ext cx="1239138" cy="3444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2CA18-6689-B44D-B9A8-98D03BFACC4D}" type="datetimeFigureOut">
              <a:rPr lang="fr-FR" smtClean="0"/>
              <a:t>27/01/2023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63B99-DF82-9A49-8CEE-A5F5A271D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0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3CDFF-FD0B-401A-8365-69EE43F9A11B}" type="slidenum">
              <a:rPr lang="fr-FR" smtClean="0">
                <a:solidFill>
                  <a:prstClr val="black"/>
                </a:solidFill>
              </a:rPr>
              <a:pPr/>
              <a:t>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20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 type here in blue is</a:t>
            </a:r>
            <a:r>
              <a:rPr lang="en-US" baseline="0"/>
              <a:t> DASHED </a:t>
            </a:r>
            <a:endParaRPr lang="en-US" baseline="0" dirty="0"/>
          </a:p>
          <a:p>
            <a:r>
              <a:rPr lang="en-US" baseline="0"/>
              <a:t>Pch= 19 = SOLID CIRCLES</a:t>
            </a:r>
            <a:endParaRPr lang="en-US" baseline="0" dirty="0"/>
          </a:p>
          <a:p>
            <a:endParaRPr lang="en-US" baseline="0" dirty="0"/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types can either be specified as an integer (0=blank, 1=solid (default), 2=dashed, 3=dotted, 4=dotdash, 5=longdash, 6=twodash) or as one of the character strings "blank", "solid", "dashed", "dotted", "dotdash", "longdash", or "twodash", where "blank" uses ‘invisible lines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line width, a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positive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number, defaulting to 1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1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Ylim= y coordinates range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Pch= 15 = SOLID SQUARES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00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Lty =c</a:t>
            </a:r>
            <a:r>
              <a:rPr lang="en-US" baseline="0"/>
              <a:t> (1, 2, 1)  eq to </a:t>
            </a:r>
            <a:r>
              <a:rPr lang="en-US"/>
              <a:t>Lty =c</a:t>
            </a:r>
            <a:r>
              <a:rPr lang="en-US" baseline="0"/>
              <a:t> (</a:t>
            </a:r>
            <a:r>
              <a:rPr lang="en-US" baseline="0" err="1"/>
              <a:t>solid</a:t>
            </a:r>
            <a:r>
              <a:rPr lang="en-US" baseline="0"/>
              <a:t>, dashed, solid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93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from standard packages are available without running data(name-of-dataset).</a:t>
            </a:r>
          </a:p>
          <a:p>
            <a:r>
              <a:rPr lang="en-GB" dirty="0"/>
              <a:t>However, it is still recommended practice to use</a:t>
            </a:r>
            <a:r>
              <a:rPr lang="en-GB" baseline="0" dirty="0"/>
              <a:t> </a:t>
            </a:r>
            <a:r>
              <a:rPr lang="en-GB" dirty="0"/>
              <a:t>data(name-of-dataset) – see R help.</a:t>
            </a:r>
          </a:p>
          <a:p>
            <a:r>
              <a:rPr lang="en-GB" dirty="0"/>
              <a:t>If there is already a variable of that name, it will be overwritten.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2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is generated by a pseudo-random process and will be different each time when a function call is made to </a:t>
            </a:r>
            <a:r>
              <a:rPr lang="en-GB" dirty="0" err="1"/>
              <a:t>rnorm</a:t>
            </a:r>
            <a:r>
              <a:rPr lang="en-GB" dirty="0"/>
              <a:t>!</a:t>
            </a:r>
          </a:p>
          <a:p>
            <a:r>
              <a:rPr lang="en-GB" dirty="0"/>
              <a:t>(For reproducibility, use </a:t>
            </a:r>
            <a:r>
              <a:rPr lang="en-GB" dirty="0" err="1"/>
              <a:t>set.seed</a:t>
            </a:r>
            <a:r>
              <a:rPr lang="en-GB" dirty="0"/>
              <a:t>.</a:t>
            </a:r>
            <a:r>
              <a:rPr lang="en-GB" baseline="0" dirty="0"/>
              <a:t> Not necessary for this course, not covered to save time.)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61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is generated by a pseudo-random process and will be different each time when a function call is made to </a:t>
            </a:r>
            <a:r>
              <a:rPr lang="en-GB" dirty="0" err="1"/>
              <a:t>rnorm</a:t>
            </a:r>
            <a:r>
              <a:rPr lang="en-GB" dirty="0"/>
              <a:t>!</a:t>
            </a:r>
          </a:p>
          <a:p>
            <a:r>
              <a:rPr lang="en-GB" dirty="0"/>
              <a:t>(For reproducibility, use </a:t>
            </a:r>
            <a:r>
              <a:rPr lang="en-GB" dirty="0" err="1"/>
              <a:t>set.seed</a:t>
            </a:r>
            <a:r>
              <a:rPr lang="en-GB" dirty="0"/>
              <a:t>.</a:t>
            </a:r>
            <a:r>
              <a:rPr lang="en-GB" baseline="0" dirty="0"/>
              <a:t> Not necessary for this course, not covered to save time.)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65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hist (</a:t>
            </a:r>
            <a:r>
              <a:rPr lang="en-US" err="1"/>
              <a:t>x</a:t>
            </a:r>
            <a:r>
              <a:rPr lang="en-US"/>
              <a:t>, breaks= “ Sturges”, freq = NULL, main, xlab, ylab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/>
              <a:t>x:</a:t>
            </a:r>
            <a:r>
              <a:rPr lang="en-US" baseline="0"/>
              <a:t> vector of data values for which the hist is to be constructed</a:t>
            </a:r>
            <a:endParaRPr lang="en-US" baseline="0" dirty="0"/>
          </a:p>
          <a:p>
            <a:r>
              <a:rPr lang="en-US" baseline="0"/>
              <a:t>Breaks: a vector giving the breakpoints between histo cells or a single number giving the number of cells for the hist</a:t>
            </a:r>
            <a:endParaRPr lang="en-US" baseline="0" dirty="0"/>
          </a:p>
          <a:p>
            <a:r>
              <a:rPr lang="en-US" baseline="0"/>
              <a:t>Freq: logical. If T, the histo graphic is a representation of the frequencies, the counts of data values in each cell of the histo. </a:t>
            </a:r>
            <a:r>
              <a:rPr lang="en-US" b="1" baseline="0"/>
              <a:t>If F, the hist is the fraction of data within each hist cell (probability density</a:t>
            </a:r>
            <a:r>
              <a:rPr lang="en-US" b="1" baseline="0" dirty="0"/>
              <a:t>)</a:t>
            </a:r>
          </a:p>
          <a:p>
            <a:endParaRPr lang="en-US" b="1" baseline="0" dirty="0"/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density describes the theoretical probability distribution of a variable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36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hist (</a:t>
            </a:r>
            <a:r>
              <a:rPr lang="en-US" err="1"/>
              <a:t>x</a:t>
            </a:r>
            <a:r>
              <a:rPr lang="en-US"/>
              <a:t>, breaks= “ Sturges”, freq = NULL, main, xlab, ylab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/>
              <a:t>x:</a:t>
            </a:r>
            <a:r>
              <a:rPr lang="en-US" baseline="0"/>
              <a:t> vector of data values for which the hist is to be constructed</a:t>
            </a:r>
            <a:endParaRPr lang="en-US" baseline="0" dirty="0"/>
          </a:p>
          <a:p>
            <a:r>
              <a:rPr lang="en-US" baseline="0"/>
              <a:t>Breaks: a vector giving the breakpoints between histo cells or a single number giving the number of cells for the hist</a:t>
            </a:r>
            <a:endParaRPr lang="en-US" baseline="0" dirty="0"/>
          </a:p>
          <a:p>
            <a:r>
              <a:rPr lang="en-US" baseline="0"/>
              <a:t>Freq: logical. If T, the histo graphic is a representation of the frequencies, the counts of data values in each cell of the histo. </a:t>
            </a:r>
            <a:r>
              <a:rPr lang="en-US" b="1" baseline="0"/>
              <a:t>If F, the hist is the fraction of data within each hist cell (probability density</a:t>
            </a:r>
            <a:r>
              <a:rPr lang="en-US" b="1" baseline="0" dirty="0"/>
              <a:t>)</a:t>
            </a:r>
          </a:p>
          <a:p>
            <a:endParaRPr lang="en-US" b="1" baseline="0" dirty="0"/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density describes the theoretical probability distribution of a variable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46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 a summary graphic of the distribution - more so than the histogram, less than the density estimate.</a:t>
            </a:r>
            <a:endParaRPr lang="fr-FR" b="1" dirty="0"/>
          </a:p>
          <a:p>
            <a:r>
              <a:rPr lang="fr-FR" dirty="0"/>
              <a:t>1 </a:t>
            </a:r>
            <a:r>
              <a:rPr lang="fr-FR" dirty="0" err="1"/>
              <a:t>died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melanoma</a:t>
            </a:r>
            <a:r>
              <a:rPr lang="fr-FR" dirty="0"/>
              <a:t>, 2 alive, 3 </a:t>
            </a:r>
            <a:r>
              <a:rPr lang="fr-FR" dirty="0" err="1"/>
              <a:t>dead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causes.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Pch</a:t>
            </a:r>
            <a:r>
              <a:rPr lang="en-US" baseline="0" dirty="0"/>
              <a:t>= 19 = SOLID CIRCLES</a:t>
            </a:r>
          </a:p>
          <a:p>
            <a:endParaRPr lang="fr-FR" dirty="0"/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#Use 'data(package = .packages(</a:t>
            </a:r>
            <a:r>
              <a:rPr lang="fr-FR" dirty="0" err="1">
                <a:solidFill>
                  <a:srgbClr val="000000"/>
                </a:solidFill>
              </a:rPr>
              <a:t>all.available</a:t>
            </a:r>
            <a:r>
              <a:rPr lang="fr-FR" dirty="0">
                <a:solidFill>
                  <a:srgbClr val="000000"/>
                </a:solidFill>
              </a:rPr>
              <a:t> = TRUE))'</a:t>
            </a:r>
          </a:p>
          <a:p>
            <a:r>
              <a:rPr lang="fr-FR" dirty="0">
                <a:solidFill>
                  <a:srgbClr val="000000"/>
                </a:solidFill>
              </a:rPr>
              <a:t>#to </a:t>
            </a:r>
            <a:r>
              <a:rPr lang="fr-FR" dirty="0" err="1">
                <a:solidFill>
                  <a:srgbClr val="000000"/>
                </a:solidFill>
              </a:rPr>
              <a:t>list</a:t>
            </a:r>
            <a:r>
              <a:rPr lang="fr-FR" dirty="0">
                <a:solidFill>
                  <a:srgbClr val="000000"/>
                </a:solidFill>
              </a:rPr>
              <a:t> the data sets in all *</a:t>
            </a:r>
            <a:r>
              <a:rPr lang="fr-FR" dirty="0" err="1">
                <a:solidFill>
                  <a:srgbClr val="000000"/>
                </a:solidFill>
              </a:rPr>
              <a:t>available</a:t>
            </a:r>
            <a:r>
              <a:rPr lang="fr-FR" dirty="0">
                <a:solidFill>
                  <a:srgbClr val="000000"/>
                </a:solidFill>
              </a:rPr>
              <a:t>* packages.</a:t>
            </a: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Alternative 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boxplot(thickness ~ status, data=Melanoma, main= "Thickness of melanoma as function of patient 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xlab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= "status",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ylab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= "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Tumour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thickness")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points(thickness ~ status, Melanoma, col="grey", </a:t>
            </a:r>
            <a:r>
              <a:rPr lang="en-US" sz="12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 19)  </a:t>
            </a:r>
            <a:r>
              <a:rPr lang="en-US" sz="1200" dirty="0">
                <a:solidFill>
                  <a:srgbClr val="4F6228"/>
                </a:solidFill>
                <a:latin typeface="Courier" charset="0"/>
                <a:ea typeface="Courier" charset="0"/>
                <a:cs typeface="Courier" charset="0"/>
              </a:rPr>
              <a:t>#adds the actual data points onto the plot</a:t>
            </a: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chemeClr val="bg1"/>
                </a:solidFill>
                <a:latin typeface="Comic Sans MS"/>
                <a:cs typeface="Comic Sans MS"/>
              </a:rPr>
              <a:t>Here we use a formula</a:t>
            </a:r>
            <a:r>
              <a:rPr lang="en-GB" sz="1200" dirty="0">
                <a:solidFill>
                  <a:schemeClr val="bg1"/>
                </a:solidFill>
                <a:latin typeface="Comic Sans MS"/>
                <a:cs typeface="Comic Sans MS"/>
              </a:rPr>
              <a:t> such as y ~ grp, where y is a numeric vector of data values to be split into groups according to the grouping variable grp (usually a factor)</a:t>
            </a:r>
            <a:endParaRPr lang="en-US" sz="1200" dirty="0"/>
          </a:p>
          <a:p>
            <a:pPr marL="0" indent="0" algn="ctr">
              <a:buNone/>
            </a:pPr>
            <a:endParaRPr lang="en-US" sz="1200" dirty="0">
              <a:solidFill>
                <a:srgbClr val="F6F6F6"/>
              </a:solidFill>
              <a:latin typeface="Comic Sans MS" panose="030F0702030302020204" pitchFamily="66" charset="0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boxplot(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=="1"],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=="2"],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=="3"],main= "Thickness of melanoma as function of patient 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"status",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 "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Tumour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thickness")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59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 a summary graphic of the distribution - more so than the histogram, less than the density estimate.</a:t>
            </a:r>
            <a:endParaRPr lang="fr-FR" b="1" dirty="0"/>
          </a:p>
          <a:p>
            <a:r>
              <a:rPr lang="fr-FR" dirty="0"/>
              <a:t>1 </a:t>
            </a:r>
            <a:r>
              <a:rPr lang="fr-FR" dirty="0" err="1"/>
              <a:t>died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melanoma</a:t>
            </a:r>
            <a:r>
              <a:rPr lang="fr-FR" dirty="0"/>
              <a:t>, 2 alive, 3 </a:t>
            </a:r>
            <a:r>
              <a:rPr lang="fr-FR" dirty="0" err="1"/>
              <a:t>dead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causes.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Pch</a:t>
            </a:r>
            <a:r>
              <a:rPr lang="en-US" baseline="0" dirty="0"/>
              <a:t>= 19 = SOLID CIRCLES</a:t>
            </a:r>
          </a:p>
          <a:p>
            <a:endParaRPr lang="fr-FR" dirty="0"/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#Use 'data(package = .packages(</a:t>
            </a:r>
            <a:r>
              <a:rPr lang="fr-FR" dirty="0" err="1">
                <a:solidFill>
                  <a:srgbClr val="000000"/>
                </a:solidFill>
              </a:rPr>
              <a:t>all.available</a:t>
            </a:r>
            <a:r>
              <a:rPr lang="fr-FR" dirty="0">
                <a:solidFill>
                  <a:srgbClr val="000000"/>
                </a:solidFill>
              </a:rPr>
              <a:t> = TRUE))'</a:t>
            </a:r>
          </a:p>
          <a:p>
            <a:r>
              <a:rPr lang="fr-FR" dirty="0">
                <a:solidFill>
                  <a:srgbClr val="000000"/>
                </a:solidFill>
              </a:rPr>
              <a:t>#to </a:t>
            </a:r>
            <a:r>
              <a:rPr lang="fr-FR" dirty="0" err="1">
                <a:solidFill>
                  <a:srgbClr val="000000"/>
                </a:solidFill>
              </a:rPr>
              <a:t>list</a:t>
            </a:r>
            <a:r>
              <a:rPr lang="fr-FR" dirty="0">
                <a:solidFill>
                  <a:srgbClr val="000000"/>
                </a:solidFill>
              </a:rPr>
              <a:t> the data sets in all *</a:t>
            </a:r>
            <a:r>
              <a:rPr lang="fr-FR" dirty="0" err="1">
                <a:solidFill>
                  <a:srgbClr val="000000"/>
                </a:solidFill>
              </a:rPr>
              <a:t>available</a:t>
            </a:r>
            <a:r>
              <a:rPr lang="fr-FR" dirty="0">
                <a:solidFill>
                  <a:srgbClr val="000000"/>
                </a:solidFill>
              </a:rPr>
              <a:t>* packages.</a:t>
            </a: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Alternative 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boxplot(thickness ~ status, data=Melanoma, main= "Thickness of melanoma as function of patient 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xlab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= "status",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ylab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= "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Tumour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thickness")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points(thickness ~ status, Melanoma, col="grey", </a:t>
            </a:r>
            <a:r>
              <a:rPr lang="en-US" sz="12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 19)  </a:t>
            </a:r>
            <a:r>
              <a:rPr lang="en-US" sz="1200" dirty="0">
                <a:solidFill>
                  <a:srgbClr val="4F6228"/>
                </a:solidFill>
                <a:latin typeface="Courier" charset="0"/>
                <a:ea typeface="Courier" charset="0"/>
                <a:cs typeface="Courier" charset="0"/>
              </a:rPr>
              <a:t>#adds the actual data points onto the plot</a:t>
            </a: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chemeClr val="bg1"/>
                </a:solidFill>
                <a:latin typeface="Comic Sans MS"/>
                <a:cs typeface="Comic Sans MS"/>
              </a:rPr>
              <a:t>Here we use a formula</a:t>
            </a:r>
            <a:r>
              <a:rPr lang="en-GB" sz="1200" dirty="0">
                <a:solidFill>
                  <a:schemeClr val="bg1"/>
                </a:solidFill>
                <a:latin typeface="Comic Sans MS"/>
                <a:cs typeface="Comic Sans MS"/>
              </a:rPr>
              <a:t> such as y ~ grp, where y is a numeric vector of data values to be split into groups according to the grouping variable grp (usually a factor)</a:t>
            </a:r>
            <a:endParaRPr lang="en-US" sz="1200" dirty="0"/>
          </a:p>
          <a:p>
            <a:pPr marL="0" indent="0" algn="ctr">
              <a:buNone/>
            </a:pPr>
            <a:endParaRPr lang="en-US" sz="1200" dirty="0">
              <a:solidFill>
                <a:srgbClr val="F6F6F6"/>
              </a:solidFill>
              <a:latin typeface="Comic Sans MS" panose="030F0702030302020204" pitchFamily="66" charset="0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boxplot(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=="1"],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=="2"],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=="3"],main= "Thickness of melanoma as function of patient 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"status",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 "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Tumour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thickness")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7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27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5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94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good practice to convert the grouping variable to factor before making boxplots!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melanoma example will still work if we don't do this, but only because the grouping variable "status" contains the integer values 1,2,3. </a:t>
            </a:r>
          </a:p>
          <a:p>
            <a:b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37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boxplot(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=="1"],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=="2"],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=="3"],main= "Thickness of melanoma as function of patient 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"status",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 "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Tumour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thickness")</a:t>
            </a:r>
          </a:p>
          <a:p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dirty="0">
                <a:solidFill>
                  <a:srgbClr val="000000"/>
                </a:solidFill>
              </a:rPr>
              <a:t>Alternative 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boxplot(thickness ~ status, data=Melanoma, main= "Thickness of melanoma as function of patient 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xlab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= "status",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ylab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= "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Tumour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thickness")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points(thickness ~ status, Melanoma, col="grey", </a:t>
            </a:r>
            <a:r>
              <a:rPr lang="en-US" sz="12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 19)  </a:t>
            </a:r>
            <a:r>
              <a:rPr lang="en-US" sz="1200" dirty="0">
                <a:solidFill>
                  <a:srgbClr val="4F6228"/>
                </a:solidFill>
                <a:latin typeface="Courier" charset="0"/>
                <a:ea typeface="Courier" charset="0"/>
                <a:cs typeface="Courier" charset="0"/>
              </a:rPr>
              <a:t>#adds the actual data points onto the plot</a:t>
            </a: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chemeClr val="bg1"/>
                </a:solidFill>
                <a:latin typeface="Comic Sans MS"/>
                <a:cs typeface="Comic Sans MS"/>
              </a:rPr>
              <a:t>Here we use a formula</a:t>
            </a:r>
            <a:r>
              <a:rPr lang="en-GB" sz="1200" dirty="0">
                <a:solidFill>
                  <a:schemeClr val="bg1"/>
                </a:solidFill>
                <a:latin typeface="Comic Sans MS"/>
                <a:cs typeface="Comic Sans MS"/>
              </a:rPr>
              <a:t> such as y ~ grp, where y is a numeric vector of data values to be split into groups according to the grouping variable grp (usually a factor)</a:t>
            </a:r>
            <a:endParaRPr lang="en-US" sz="1200" dirty="0"/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4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use abline</a:t>
            </a: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v=c(…) :	add vertical bars at the given x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h=c(…) : 	add horizontal bars at the given y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a=…,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b=… : 	add an affine line with intercept a and slope b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lm(…): 	add a trend line from a linear regression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5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use abline</a:t>
            </a: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v=c(…) :	add vertical bars at the given x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h=c(…) : 	add horizontal bars at the given y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a=…,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b=… : 	add an affine line with intercept a and slope b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lm(…): 	add a trend line from a linear regression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89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use abline</a:t>
            </a: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v=c(…) :	add vertical bars at the given x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h=c(…) : 	add horizontal bars at the given y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a=…,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b=… : 	add an affine line with intercept a and slope b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lm(…): 	add a trend line from a linear regression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21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type of image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 </a:t>
            </a:r>
            <a:r>
              <a:rPr lang="fr-FR" dirty="0" err="1"/>
              <a:t>Draftsman's</a:t>
            </a:r>
            <a:r>
              <a:rPr lang="fr-FR" dirty="0"/>
              <a:t> display - </a:t>
            </a:r>
            <a:r>
              <a:rPr lang="fr-FR" dirty="0" err="1"/>
              <a:t>it</a:t>
            </a:r>
            <a:r>
              <a:rPr lang="fr-FR" dirty="0"/>
              <a:t> shows the possible </a:t>
            </a:r>
            <a:r>
              <a:rPr lang="fr-FR" dirty="0" err="1"/>
              <a:t>two-dimensional</a:t>
            </a:r>
            <a:r>
              <a:rPr lang="fr-FR" dirty="0"/>
              <a:t> projections of </a:t>
            </a:r>
            <a:r>
              <a:rPr lang="fr-FR" dirty="0" err="1"/>
              <a:t>multidimensional</a:t>
            </a:r>
            <a:r>
              <a:rPr lang="fr-FR" dirty="0"/>
              <a:t> data (in </a:t>
            </a:r>
            <a:r>
              <a:rPr lang="fr-FR" dirty="0" err="1"/>
              <a:t>this</a:t>
            </a:r>
            <a:r>
              <a:rPr lang="fr-FR" dirty="0"/>
              <a:t> case, four </a:t>
            </a:r>
            <a:r>
              <a:rPr lang="fr-FR" dirty="0" err="1"/>
              <a:t>dimensional</a:t>
            </a:r>
            <a:r>
              <a:rPr lang="fr-FR" dirty="0"/>
              <a:t>).</a:t>
            </a:r>
          </a:p>
          <a:p>
            <a:endParaRPr lang="fr-FR" b="1" dirty="0"/>
          </a:p>
          <a:p>
            <a:r>
              <a:rPr lang="fr-FR" b="1" dirty="0" err="1"/>
              <a:t>Setosa</a:t>
            </a:r>
            <a:r>
              <a:rPr lang="fr-FR" b="1" baseline="0" dirty="0"/>
              <a:t> in </a:t>
            </a:r>
            <a:r>
              <a:rPr lang="fr-FR" b="1" baseline="0" dirty="0" err="1"/>
              <a:t>red</a:t>
            </a:r>
            <a:r>
              <a:rPr lang="fr-FR" b="1" baseline="0" dirty="0"/>
              <a:t>, </a:t>
            </a:r>
          </a:p>
          <a:p>
            <a:r>
              <a:rPr lang="fr-FR" b="1" baseline="0" dirty="0" err="1"/>
              <a:t>Versicolor</a:t>
            </a:r>
            <a:r>
              <a:rPr lang="fr-FR" b="1" baseline="0" dirty="0"/>
              <a:t> in green</a:t>
            </a:r>
          </a:p>
          <a:p>
            <a:r>
              <a:rPr lang="fr-FR" b="1" baseline="0" dirty="0" err="1"/>
              <a:t>Virginica</a:t>
            </a:r>
            <a:r>
              <a:rPr lang="fr-FR" b="1" baseline="0" dirty="0"/>
              <a:t> in </a:t>
            </a:r>
            <a:r>
              <a:rPr lang="fr-FR" b="1" baseline="0" dirty="0" err="1"/>
              <a:t>blue</a:t>
            </a:r>
            <a:endParaRPr lang="fr-FR" b="1" baseline="0" dirty="0"/>
          </a:p>
          <a:p>
            <a:endParaRPr lang="en-US" dirty="0"/>
          </a:p>
          <a:p>
            <a:r>
              <a:rPr lang="en-US" dirty="0" err="1"/>
              <a:t>Bg</a:t>
            </a:r>
            <a:r>
              <a:rPr lang="en-US" dirty="0"/>
              <a:t> is for the background </a:t>
            </a:r>
            <a:r>
              <a:rPr lang="en-US" dirty="0" err="1"/>
              <a:t>colour</a:t>
            </a:r>
            <a:r>
              <a:rPr lang="en-US" dirty="0"/>
              <a:t> of the points (filling color) , col can be used to only </a:t>
            </a:r>
            <a:r>
              <a:rPr lang="en-US" dirty="0" err="1"/>
              <a:t>coloured</a:t>
            </a:r>
            <a:r>
              <a:rPr lang="en-US" dirty="0"/>
              <a:t> the </a:t>
            </a:r>
            <a:r>
              <a:rPr lang="en-US" dirty="0" err="1"/>
              <a:t>the</a:t>
            </a:r>
            <a:r>
              <a:rPr lang="en-US" dirty="0"/>
              <a:t> empty circles</a:t>
            </a:r>
          </a:p>
          <a:p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lower.panel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upper.panel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 NULL) to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diagonal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respectively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26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- Use </a:t>
            </a:r>
            <a:r>
              <a:rPr lang="fr-FR" b="1" dirty="0" err="1"/>
              <a:t>this</a:t>
            </a:r>
            <a:r>
              <a:rPr lang="fr-FR" b="1" baseline="0" dirty="0"/>
              <a:t> to </a:t>
            </a:r>
            <a:r>
              <a:rPr lang="fr-FR" b="1" baseline="0" dirty="0" err="1"/>
              <a:t>see</a:t>
            </a:r>
            <a:r>
              <a:rPr lang="fr-FR" b="1" baseline="0" dirty="0"/>
              <a:t> if </a:t>
            </a:r>
            <a:r>
              <a:rPr lang="fr-FR" b="1" baseline="0" dirty="0" err="1"/>
              <a:t>there</a:t>
            </a:r>
            <a:r>
              <a:rPr lang="fr-FR" b="1" baseline="0" dirty="0"/>
              <a:t> </a:t>
            </a:r>
            <a:r>
              <a:rPr lang="fr-FR" b="1" baseline="0" dirty="0" err="1"/>
              <a:t>might</a:t>
            </a:r>
            <a:r>
              <a:rPr lang="fr-FR" b="1" baseline="0" dirty="0"/>
              <a:t> </a:t>
            </a:r>
            <a:r>
              <a:rPr lang="fr-FR" b="1" baseline="0" dirty="0" err="1"/>
              <a:t>be</a:t>
            </a:r>
            <a:r>
              <a:rPr lang="fr-FR" b="1" baseline="0" dirty="0"/>
              <a:t> </a:t>
            </a:r>
            <a:r>
              <a:rPr lang="fr-FR" b="1" baseline="0" dirty="0" err="1"/>
              <a:t>linear</a:t>
            </a:r>
            <a:r>
              <a:rPr lang="fr-FR" b="1" baseline="0" dirty="0"/>
              <a:t> </a:t>
            </a:r>
            <a:r>
              <a:rPr lang="fr-FR" b="1" baseline="0" dirty="0" err="1"/>
              <a:t>correlation</a:t>
            </a:r>
            <a:r>
              <a:rPr lang="fr-FR" b="1" baseline="0" dirty="0"/>
              <a:t> (</a:t>
            </a:r>
            <a:r>
              <a:rPr lang="fr-FR" b="1" baseline="0" dirty="0" err="1"/>
              <a:t>e.g</a:t>
            </a:r>
            <a:r>
              <a:rPr lang="fr-FR" b="1" baseline="0" dirty="0"/>
              <a:t>. </a:t>
            </a:r>
            <a:r>
              <a:rPr lang="fr-FR" b="1" baseline="0" dirty="0" err="1"/>
              <a:t>Petal.Length</a:t>
            </a:r>
            <a:r>
              <a:rPr lang="fr-FR" b="1" baseline="0" dirty="0"/>
              <a:t>, </a:t>
            </a:r>
            <a:r>
              <a:rPr lang="fr-FR" b="1" baseline="0" dirty="0" err="1"/>
              <a:t>Petal.Width</a:t>
            </a:r>
            <a:r>
              <a:rPr lang="fr-FR" b="1" baseline="0" dirty="0"/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baseline="0" dirty="0"/>
              <a:t>- Use </a:t>
            </a:r>
            <a:r>
              <a:rPr lang="fr-FR" b="1" baseline="0" dirty="0" err="1"/>
              <a:t>this</a:t>
            </a:r>
            <a:r>
              <a:rPr lang="fr-FR" b="1" baseline="0" dirty="0"/>
              <a:t> to check </a:t>
            </a:r>
            <a:r>
              <a:rPr lang="fr-FR" b="1" baseline="0" dirty="0" err="1"/>
              <a:t>which</a:t>
            </a:r>
            <a:r>
              <a:rPr lang="fr-FR" b="1" baseline="0" dirty="0"/>
              <a:t> variables </a:t>
            </a:r>
            <a:r>
              <a:rPr lang="fr-FR" b="1" baseline="0" dirty="0" err="1"/>
              <a:t>could</a:t>
            </a:r>
            <a:r>
              <a:rPr lang="fr-FR" b="1" baseline="0" dirty="0"/>
              <a:t> </a:t>
            </a:r>
            <a:r>
              <a:rPr lang="fr-FR" b="1" baseline="0" dirty="0" err="1"/>
              <a:t>be</a:t>
            </a:r>
            <a:r>
              <a:rPr lang="fr-FR" b="1" baseline="0" dirty="0"/>
              <a:t> </a:t>
            </a:r>
            <a:r>
              <a:rPr lang="fr-FR" b="1" baseline="0" dirty="0" err="1"/>
              <a:t>used</a:t>
            </a:r>
            <a:r>
              <a:rPr lang="fr-FR" b="1" baseline="0" dirty="0"/>
              <a:t> </a:t>
            </a:r>
            <a:r>
              <a:rPr lang="fr-FR" b="1" baseline="0" dirty="0" err="1"/>
              <a:t>together</a:t>
            </a:r>
            <a:r>
              <a:rPr lang="fr-FR" b="1" baseline="0" dirty="0"/>
              <a:t> to </a:t>
            </a:r>
            <a:r>
              <a:rPr lang="fr-FR" b="1" baseline="0" dirty="0" err="1"/>
              <a:t>predict</a:t>
            </a:r>
            <a:r>
              <a:rPr lang="fr-FR" b="1" baseline="0" dirty="0"/>
              <a:t> the </a:t>
            </a:r>
            <a:r>
              <a:rPr lang="fr-FR" b="1" baseline="0" dirty="0" err="1"/>
              <a:t>species</a:t>
            </a:r>
            <a:endParaRPr lang="fr-FR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It looks </a:t>
            </a:r>
            <a:r>
              <a:rPr lang="fr-FR" b="1" dirty="0" err="1"/>
              <a:t>like</a:t>
            </a:r>
            <a:r>
              <a:rPr lang="fr-FR" b="1" dirty="0"/>
              <a:t> </a:t>
            </a:r>
            <a:r>
              <a:rPr lang="fr-FR" b="1" dirty="0" err="1"/>
              <a:t>most</a:t>
            </a:r>
            <a:r>
              <a:rPr lang="fr-FR" b="1" dirty="0"/>
              <a:t> of the variables </a:t>
            </a:r>
            <a:r>
              <a:rPr lang="fr-FR" b="1" dirty="0" err="1"/>
              <a:t>could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to </a:t>
            </a:r>
            <a:r>
              <a:rPr lang="fr-FR" b="1" dirty="0" err="1"/>
              <a:t>predict</a:t>
            </a:r>
            <a:r>
              <a:rPr lang="fr-FR" b="1" dirty="0"/>
              <a:t> the </a:t>
            </a:r>
            <a:r>
              <a:rPr lang="fr-FR" b="1" dirty="0" err="1"/>
              <a:t>species</a:t>
            </a:r>
            <a:r>
              <a:rPr lang="fr-FR" b="1" dirty="0"/>
              <a:t> - </a:t>
            </a:r>
            <a:r>
              <a:rPr lang="fr-FR" b="1" dirty="0" err="1"/>
              <a:t>except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using</a:t>
            </a:r>
            <a:r>
              <a:rPr lang="fr-FR" b="1" dirty="0"/>
              <a:t> the </a:t>
            </a:r>
            <a:r>
              <a:rPr lang="fr-FR" b="1" dirty="0" err="1"/>
              <a:t>sepal</a:t>
            </a:r>
            <a:r>
              <a:rPr lang="fr-FR" b="1" dirty="0"/>
              <a:t> </a:t>
            </a:r>
            <a:r>
              <a:rPr lang="fr-FR" b="1" dirty="0" err="1"/>
              <a:t>length</a:t>
            </a:r>
            <a:r>
              <a:rPr lang="fr-FR" b="1" dirty="0"/>
              <a:t> and </a:t>
            </a:r>
            <a:r>
              <a:rPr lang="fr-FR" b="1" dirty="0" err="1"/>
              <a:t>width</a:t>
            </a:r>
            <a:r>
              <a:rPr lang="fr-FR" b="1" dirty="0"/>
              <a:t> </a:t>
            </a:r>
            <a:r>
              <a:rPr lang="fr-FR" b="1" dirty="0" err="1"/>
              <a:t>alone</a:t>
            </a:r>
            <a:r>
              <a:rPr lang="fr-FR" b="1" dirty="0"/>
              <a:t> </a:t>
            </a:r>
            <a:r>
              <a:rPr lang="fr-FR" b="1" dirty="0" err="1"/>
              <a:t>would</a:t>
            </a:r>
            <a:r>
              <a:rPr lang="fr-FR" b="1" dirty="0"/>
              <a:t> </a:t>
            </a:r>
            <a:r>
              <a:rPr lang="fr-FR" b="1" dirty="0" err="1"/>
              <a:t>make</a:t>
            </a:r>
            <a:r>
              <a:rPr lang="fr-FR" b="1" dirty="0"/>
              <a:t> </a:t>
            </a:r>
            <a:r>
              <a:rPr lang="fr-FR" b="1" dirty="0" err="1"/>
              <a:t>distinguishing</a:t>
            </a:r>
            <a:r>
              <a:rPr lang="fr-FR" b="1" dirty="0"/>
              <a:t> </a:t>
            </a:r>
            <a:r>
              <a:rPr lang="fr-FR" b="1" i="1" dirty="0"/>
              <a:t>Iris </a:t>
            </a:r>
            <a:r>
              <a:rPr lang="fr-FR" b="1" i="1" dirty="0" err="1"/>
              <a:t>versicolor</a:t>
            </a:r>
            <a:r>
              <a:rPr lang="fr-FR" b="1" dirty="0"/>
              <a:t> and </a:t>
            </a:r>
            <a:r>
              <a:rPr lang="fr-FR" b="1" i="1" dirty="0" err="1"/>
              <a:t>virginica</a:t>
            </a:r>
            <a:r>
              <a:rPr lang="fr-FR" b="1" dirty="0"/>
              <a:t> </a:t>
            </a:r>
            <a:r>
              <a:rPr lang="fr-FR" b="1" dirty="0" err="1"/>
              <a:t>tricky</a:t>
            </a:r>
            <a:r>
              <a:rPr lang="fr-FR" b="1" dirty="0"/>
              <a:t> (green and </a:t>
            </a:r>
            <a:r>
              <a:rPr lang="fr-FR" b="1" dirty="0" err="1"/>
              <a:t>blue</a:t>
            </a:r>
            <a:r>
              <a:rPr lang="fr-FR" b="1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This type of image is also called a Draftsman's display - it shows the possible two-dimensional projections of multidimensional data (in this case, four dimensional</a:t>
            </a:r>
            <a:r>
              <a:rPr lang="fr-FR" dirty="0"/>
              <a:t>).</a:t>
            </a:r>
          </a:p>
          <a:p>
            <a:endParaRPr lang="fr-FR" b="1" dirty="0"/>
          </a:p>
          <a:p>
            <a:r>
              <a:rPr lang="fr-FR" b="1"/>
              <a:t>Setosa</a:t>
            </a:r>
            <a:r>
              <a:rPr lang="fr-FR" b="1" baseline="0"/>
              <a:t> in red, </a:t>
            </a:r>
            <a:endParaRPr lang="fr-FR" b="1" baseline="0" dirty="0"/>
          </a:p>
          <a:p>
            <a:r>
              <a:rPr lang="fr-FR" b="1" baseline="0"/>
              <a:t>Versicolor in green</a:t>
            </a:r>
            <a:endParaRPr lang="fr-FR" b="1" baseline="0" dirty="0"/>
          </a:p>
          <a:p>
            <a:r>
              <a:rPr lang="fr-FR" b="1" baseline="0"/>
              <a:t>Virginica in blue</a:t>
            </a:r>
            <a:endParaRPr lang="fr-FR" b="1" baseline="0" dirty="0"/>
          </a:p>
          <a:p>
            <a:endParaRPr lang="en-US" dirty="0"/>
          </a:p>
          <a:p>
            <a:r>
              <a:rPr lang="en-US"/>
              <a:t>Bg is for the background colour of the points (filling color) , col can be used to only coloured the the empty circles</a:t>
            </a:r>
            <a:endParaRPr lang="en-US" dirty="0"/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lower.panel, upper.panel: separate panel functions (or NULL) to be used below and above the diagonal respectively. </a:t>
            </a:r>
            <a:r>
              <a:rPr lang="fr-CH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eithe only the upper or lower panel</a:t>
            </a:r>
            <a:endParaRPr lang="fr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4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85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use other colours, use the function rainbow</a:t>
            </a:r>
            <a:r>
              <a:rPr lang="en-US" baseline="0"/>
              <a:t> or other colour palettes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85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</a:t>
            </a:r>
            <a:r>
              <a:rPr lang="en-GB" baseline="0" dirty="0"/>
              <a:t> </a:t>
            </a:r>
            <a:r>
              <a:rPr lang="en-GB" dirty="0"/>
              <a:t>packages exist for</a:t>
            </a:r>
            <a:r>
              <a:rPr lang="en-GB" baseline="0" dirty="0"/>
              <a:t> error bars plotting</a:t>
            </a:r>
          </a:p>
          <a:p>
            <a:r>
              <a:rPr lang="en-GB" baseline="0" dirty="0" err="1"/>
              <a:t>gplots</a:t>
            </a:r>
            <a:endParaRPr lang="en-GB" baseline="0" dirty="0"/>
          </a:p>
          <a:p>
            <a:r>
              <a:rPr lang="en-GB" baseline="0" dirty="0" err="1"/>
              <a:t>Hmisc</a:t>
            </a:r>
            <a:endParaRPr lang="en-GB" baseline="0" dirty="0"/>
          </a:p>
          <a:p>
            <a:r>
              <a:rPr lang="en-GB" baseline="0" dirty="0" err="1"/>
              <a:t>plotrix</a:t>
            </a:r>
            <a:endParaRPr lang="en-GB" baseline="0" dirty="0"/>
          </a:p>
          <a:p>
            <a:r>
              <a:rPr lang="en-GB" baseline="0" dirty="0"/>
              <a:t>ggplot2</a:t>
            </a:r>
          </a:p>
          <a:p>
            <a:endParaRPr lang="en-GB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88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30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72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Other</a:t>
            </a:r>
            <a:r>
              <a:rPr lang="en-GB" baseline="0"/>
              <a:t> </a:t>
            </a:r>
            <a:r>
              <a:rPr lang="en-GB"/>
              <a:t>packages exist for</a:t>
            </a:r>
            <a:r>
              <a:rPr lang="en-GB" baseline="0"/>
              <a:t> error bars plotting</a:t>
            </a:r>
            <a:endParaRPr lang="en-GB" baseline="0" dirty="0"/>
          </a:p>
          <a:p>
            <a:r>
              <a:rPr lang="en-GB" baseline="0" dirty="0" err="1"/>
              <a:t>gplots</a:t>
            </a:r>
            <a:endParaRPr lang="en-GB" baseline="0" dirty="0"/>
          </a:p>
          <a:p>
            <a:r>
              <a:rPr lang="en-GB" baseline="0" dirty="0" err="1"/>
              <a:t>Hmisc</a:t>
            </a:r>
            <a:endParaRPr lang="en-GB" baseline="0" dirty="0"/>
          </a:p>
          <a:p>
            <a:r>
              <a:rPr lang="en-GB" baseline="0" dirty="0" err="1"/>
              <a:t>plotrix</a:t>
            </a:r>
            <a:endParaRPr lang="en-GB" baseline="0" dirty="0"/>
          </a:p>
          <a:p>
            <a:r>
              <a:rPr lang="en-GB" baseline="0" dirty="0"/>
              <a:t>ggplot2</a:t>
            </a:r>
          </a:p>
          <a:p>
            <a:endParaRPr lang="en-GB" baseline="0" dirty="0"/>
          </a:p>
          <a:p>
            <a:r>
              <a:rPr lang="en-GB" baseline="0"/>
              <a:t>Code= 3 to tell R to draw arrows at both end (0: no arrow, 1: no upper arrow, 2: no lower arrow</a:t>
            </a:r>
            <a:r>
              <a:rPr lang="en-GB" baseline="0" dirty="0"/>
              <a:t>)</a:t>
            </a:r>
          </a:p>
          <a:p>
            <a:r>
              <a:rPr lang="en-GB" baseline="0"/>
              <a:t>Angle=90 : make the arrow heads 90 degrees (</a:t>
            </a:r>
            <a:r>
              <a:rPr lang="en-GB" baseline="0" dirty="0"/>
              <a:t>flat)</a:t>
            </a:r>
          </a:p>
          <a:p>
            <a:r>
              <a:rPr lang="en-GB" baseline="0"/>
              <a:t>Length : size of the arrows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15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Other</a:t>
            </a:r>
            <a:r>
              <a:rPr lang="en-GB" baseline="0"/>
              <a:t> </a:t>
            </a:r>
            <a:r>
              <a:rPr lang="en-GB"/>
              <a:t>packages exist for</a:t>
            </a:r>
            <a:r>
              <a:rPr lang="en-GB" baseline="0"/>
              <a:t> error bars plotting</a:t>
            </a:r>
            <a:endParaRPr lang="en-GB" baseline="0" dirty="0"/>
          </a:p>
          <a:p>
            <a:r>
              <a:rPr lang="en-GB" baseline="0" dirty="0" err="1"/>
              <a:t>gplots</a:t>
            </a:r>
            <a:endParaRPr lang="en-GB" baseline="0" dirty="0"/>
          </a:p>
          <a:p>
            <a:r>
              <a:rPr lang="en-GB" baseline="0" dirty="0" err="1"/>
              <a:t>Hmisc</a:t>
            </a:r>
            <a:endParaRPr lang="en-GB" baseline="0" dirty="0"/>
          </a:p>
          <a:p>
            <a:r>
              <a:rPr lang="en-GB" baseline="0" dirty="0" err="1"/>
              <a:t>plotrix</a:t>
            </a:r>
            <a:endParaRPr lang="en-GB" baseline="0" dirty="0"/>
          </a:p>
          <a:p>
            <a:r>
              <a:rPr lang="en-GB" baseline="0" dirty="0"/>
              <a:t>ggplot2</a:t>
            </a:r>
          </a:p>
          <a:p>
            <a:endParaRPr lang="en-GB" baseline="0" dirty="0"/>
          </a:p>
          <a:p>
            <a:r>
              <a:rPr lang="en-GB" baseline="0"/>
              <a:t>Code= 3 to tell R to draw arrows at both end (0: no arrow, 1: no upper arrow, 2: no lower arrow</a:t>
            </a:r>
            <a:r>
              <a:rPr lang="en-GB" baseline="0" dirty="0"/>
              <a:t>)</a:t>
            </a:r>
          </a:p>
          <a:p>
            <a:r>
              <a:rPr lang="en-GB" baseline="0"/>
              <a:t>Angle=90 : make the arrow heads 90 degrees (</a:t>
            </a:r>
            <a:r>
              <a:rPr lang="en-GB" baseline="0" dirty="0"/>
              <a:t>flat)</a:t>
            </a:r>
          </a:p>
          <a:p>
            <a:r>
              <a:rPr lang="en-GB" baseline="0"/>
              <a:t>Length : size of the arrows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34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Why</a:t>
            </a:r>
            <a:r>
              <a:rPr lang="fr-FR" b="1" dirty="0"/>
              <a:t> </a:t>
            </a:r>
            <a:r>
              <a:rPr lang="fr-FR" b="1" dirty="0" err="1"/>
              <a:t>barplots</a:t>
            </a:r>
            <a:r>
              <a:rPr lang="fr-FR" b="1" dirty="0"/>
              <a:t> are (</a:t>
            </a:r>
            <a:r>
              <a:rPr lang="fr-FR" b="1" dirty="0" err="1"/>
              <a:t>often</a:t>
            </a:r>
            <a:r>
              <a:rPr lang="fr-FR" b="1" dirty="0"/>
              <a:t>) nonsense? </a:t>
            </a:r>
            <a:r>
              <a:rPr lang="fr-FR" b="1" dirty="0" err="1"/>
              <a:t>Try</a:t>
            </a:r>
            <a:r>
              <a:rPr lang="fr-FR" b="1" dirty="0"/>
              <a:t> the </a:t>
            </a:r>
            <a:r>
              <a:rPr lang="fr-FR" b="1" dirty="0" err="1"/>
              <a:t>shiny</a:t>
            </a:r>
            <a:r>
              <a:rPr lang="fr-FR" b="1" baseline="0" dirty="0"/>
              <a:t> </a:t>
            </a:r>
            <a:r>
              <a:rPr lang="fr-FR" b="1" baseline="0" dirty="0" err="1"/>
              <a:t>app</a:t>
            </a:r>
            <a:r>
              <a:rPr lang="fr-FR" b="1" baseline="0" dirty="0"/>
              <a:t>. </a:t>
            </a:r>
            <a:endParaRPr lang="fr-FR" b="1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2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46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2475" cy="3422650"/>
          </a:xfrm>
          <a:prstGeom prst="rect">
            <a:avLst/>
          </a:prstGeom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0600">
              <a:lnSpc>
                <a:spcPct val="100000"/>
              </a:lnSpc>
            </a:pPr>
            <a:r>
              <a:rPr lang="en-US" sz="2000" b="1" strike="noStrike" spc="-1">
                <a:latin typeface="Arial"/>
              </a:rPr>
              <a:t>Careful, that genotype and diet should be factors to be coloured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4D982A-43A1-4313-8796-4D5200800C1E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“outer margin” (om_) specifies the distance between the edge of the device and the edge of the figure region whereas the “inner margin” (ma_) specifies the distance between the edge of the figure and the edge of the plot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letter in each of these margin specifications tells you the units: lines of text (</a:t>
            </a:r>
            <a:r>
              <a:rPr lang="fr-C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oma,mar</a:t>
            </a:r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or inches (</a:t>
            </a:r>
            <a:r>
              <a:rPr lang="fr-C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omi,mai</a:t>
            </a:r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These are always specified as vectors of 4 values (c(0,1,1,2)) for the bottom, left, top, and right margins, respectively, so order is important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mar: changing figure margins</a:t>
            </a:r>
            <a:endParaRPr lang="en-GB" sz="1200" b="1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vector of 4 values (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left,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top, right), measured in “lines of text”, space around the outside of the plot “box”. Defaults to c(5,4,4,2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)+0.1</a:t>
            </a:r>
          </a:p>
          <a:p>
            <a:r>
              <a:rPr lang="en-US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generally close-cutting setting for mar: par( mar=c(4,4,1.5,0.5) )</a:t>
            </a:r>
            <a:endParaRPr lang="en-US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also experiment with argument pty, here is the extract from the par help</a:t>
            </a:r>
            <a:r>
              <a:rPr lang="en-US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"pty: A character specifying the type of plot region to be used; "s" generates a square plotting region and "m" generates the maximal plotting region</a:t>
            </a:r>
            <a:r>
              <a:rPr lang="en-US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."</a:t>
            </a:r>
          </a:p>
          <a:p>
            <a:endParaRPr lang="en-US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b="0" u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15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mfrow/mfcol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vector of the form c(nr, nc). Subsequent figures will be drawn in an nr-by-nc array on the device by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mfcol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or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mfrow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respectively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layout() is a more flexible alternative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A specification for the default plotting colour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pch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Either an integer specifying a symbol or a single character to be used as the default in plotting points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pch=19 =&gt; SOLID circles . c.f. help(points</a:t>
            </a:r>
            <a:r>
              <a:rPr lang="en-US" baseline="0" dirty="0"/>
              <a:t>)</a:t>
            </a:r>
            <a:endParaRPr lang="en-US" dirty="0"/>
          </a:p>
          <a:p>
            <a:endParaRPr lang="en-US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vector of the form c(nr, nc). Subsequent figures will be drawn in an nr-by-nc array on the device by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mfcol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or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mfrow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respectively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 : A specification for the default plotting colour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PCH: Either an integer specifying a symbol or a single character to be used as the default in plotting points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Pch= 19 = SOLID circles</a:t>
            </a:r>
            <a:endParaRPr lang="en-US" dirty="0"/>
          </a:p>
          <a:p>
            <a:endParaRPr lang="en-US" b="0" u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943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resetting par</a:t>
            </a:r>
            <a:r>
              <a:rPr lang="en-GB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you use the par() function, you are changing the default graphical settings that R uses to generate plots. Sometimes you will need to reset changes that you made previously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 Heavy-fisted</a:t>
            </a:r>
            <a:r>
              <a:rPr lang="en-GB" sz="1200" b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way: restart R</a:t>
            </a:r>
            <a:r>
              <a:rPr lang="en-GB" sz="1200" b="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[specific to Rstudio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little broom in the plot panel to clear all plots and re-initialise graphical parameters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quickest but least controlled way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command dev.off() to close existing plots &amp; re-set par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re-set only those arguments that you need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Re-run par(), adding arguments to set the parameters previously changed to something you like better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the most general way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very beginning of your script, save a copy of the default graphical parameters by running this command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op &lt;- par(no.readonly=TRUE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everytime you need to reset your settings, you can run this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par(op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GB" sz="1200" b="1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err="1">
                <a:solidFill>
                  <a:srgbClr val="4F81BD"/>
                </a:solidFill>
                <a:latin typeface="Courier"/>
                <a:cs typeface="Courier"/>
              </a:rPr>
              <a:t>no.readonly</a:t>
            </a:r>
            <a:r>
              <a:rPr lang="fr-CH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logical; if </a:t>
            </a:r>
            <a:r>
              <a:rPr lang="fr-CH" b="1"/>
              <a:t>TRUE</a:t>
            </a:r>
            <a:r>
              <a:rPr lang="fr-CH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there are no other arguments, only parameters are returned which can be set by a subsequent </a:t>
            </a:r>
            <a:r>
              <a:rPr lang="fr-CH" b="1"/>
              <a:t>par()</a:t>
            </a:r>
            <a:r>
              <a:rPr lang="fr-CH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call </a:t>
            </a:r>
            <a:r>
              <a:rPr lang="fr-CH" sz="1200" b="1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same device</a:t>
            </a:r>
            <a:r>
              <a:rPr lang="fr-CH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1" u="none" dirty="0"/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graphical parameters cannot be changed (“read only”), so the</a:t>
            </a:r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no.readonly = TRUE bit simply passes all of the par() settings that aren’t read only. </a:t>
            </a:r>
            <a:endParaRPr lang="en-US" b="0" u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346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a word about how RStudio handles graphics? (keeps all the graphics windows in one place, has refresh capacity, etc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Major difference between these two formats, i.e. the former is vector graphics (pdf) and the second is raster (image matricielle) (</a:t>
            </a:r>
            <a:r>
              <a:rPr lang="en-US" sz="12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</a:t>
            </a: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This is important for the next slide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postscript(file="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a_name.ps", …)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pdf(file="…</a:t>
            </a:r>
            <a:r>
              <a:rPr lang="da-DK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pdf", …)</a:t>
            </a:r>
            <a:endParaRPr lang="da-DK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jpeg(file=" …jpg", …)</a:t>
            </a:r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png(file=" ….png", …)</a:t>
            </a:r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graphics device will have a specific set of arguments that dictate characteristics of the outputted file : height=, width=, horizontal=, res=, paper=, pointsize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pdf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ps (vector formats),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width and height of the graphics region are given in inches, default values are 7.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A4 = 8.3" x 11.7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png, jpeg (raster formats), the width and height of the graphics are given in pixels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83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a word about how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RStudio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handles graphics? (keeps all the graphics windows in one place, has refresh capacity,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Major difference between these two formats, i.e. the former is vector graphics (pdf) and the second is raster (image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matricielle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This is important for the next slide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graphics device will have a specific set of arguments that dictate characteristics of the outputted file : height=, width=, horizontal=, res=, paper=,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pointsize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pdf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(vector formats),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width and height of the graphics region are given in inches, default values are 7.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A4 = 8.3" x 11.7“.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jpeg (raster formats), the width and height of the graphics are given in pixels.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130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indent="-21312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You can tell R to put each page of output in a separate file.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To send output to a series of files each representing a single page, use in the filename the </a:t>
            </a:r>
            <a:r>
              <a:rPr lang="en-US" sz="1200" b="1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printf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format specifier "</a:t>
            </a: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%d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" (or its extended form like "</a:t>
            </a: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%02d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")</a:t>
            </a:r>
            <a:endParaRPr lang="en-US" sz="1200" b="0" strike="noStrike" spc="-1" dirty="0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Don’t forget to close graphics devices (i.e. the file) by using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dev.off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()</a:t>
            </a:r>
            <a:endParaRPr lang="en-US" sz="1200" b="0" strike="noStrike" spc="-1" dirty="0">
              <a:latin typeface="Arial"/>
            </a:endParaRPr>
          </a:p>
          <a:p>
            <a:endParaRPr lang="en-US" dirty="0"/>
          </a:p>
          <a:p>
            <a:r>
              <a:rPr lang="en-US" dirty="0"/>
              <a:t>[Note:</a:t>
            </a:r>
          </a:p>
          <a:p>
            <a:r>
              <a:rPr lang="en-US" dirty="0"/>
              <a:t>[Might</a:t>
            </a:r>
            <a:r>
              <a:rPr lang="en-US" baseline="0" dirty="0"/>
              <a:t> be better to simplify this slide next time and not show the </a:t>
            </a:r>
            <a:r>
              <a:rPr lang="en-US" baseline="0" dirty="0" err="1"/>
              <a:t>onefile</a:t>
            </a:r>
            <a:r>
              <a:rPr lang="en-US" baseline="0" dirty="0"/>
              <a:t> argument. Just show different default behavior:</a:t>
            </a:r>
          </a:p>
          <a:p>
            <a:r>
              <a:rPr lang="en-US" baseline="0" dirty="0"/>
              <a:t>- Raster formats can have only 1 page in the file.</a:t>
            </a:r>
          </a:p>
          <a:p>
            <a:r>
              <a:rPr lang="en-US" baseline="0" dirty="0"/>
              <a:t>- pdf and postscript can have multiple pages.</a:t>
            </a:r>
          </a:p>
          <a:p>
            <a:r>
              <a:rPr lang="en-US" baseline="0" dirty="0"/>
              <a:t>This is relevant when making multiple plots between opening the file and calling </a:t>
            </a:r>
            <a:r>
              <a:rPr lang="en-US" baseline="0" dirty="0" err="1"/>
              <a:t>dev.off</a:t>
            </a:r>
            <a:r>
              <a:rPr lang="en-US" baseline="0" dirty="0"/>
              <a:t>().</a:t>
            </a:r>
          </a:p>
          <a:p>
            <a:r>
              <a:rPr lang="en-US" baseline="0" dirty="0"/>
              <a:t>]</a:t>
            </a:r>
          </a:p>
          <a:p>
            <a:endParaRPr lang="en-US" baseline="0" dirty="0"/>
          </a:p>
          <a:p>
            <a:r>
              <a:rPr lang="en-US" baseline="0" dirty="0"/>
              <a:t>Other things to mention:</a:t>
            </a:r>
          </a:p>
          <a:p>
            <a:r>
              <a:rPr lang="en-US" baseline="0" dirty="0"/>
              <a:t>Typically, call par() after opening the file. It will affect only the plot(s) in that file. </a:t>
            </a:r>
            <a:r>
              <a:rPr lang="en-US" baseline="0" dirty="0" err="1"/>
              <a:t>Dev.off</a:t>
            </a:r>
            <a:r>
              <a:rPr lang="en-US" baseline="0" dirty="0"/>
              <a:t>() close the file and restore default parameters.</a:t>
            </a:r>
          </a:p>
          <a:p>
            <a:endParaRPr lang="en-US" baseline="0" dirty="0"/>
          </a:p>
          <a:p>
            <a:r>
              <a:rPr lang="en-US" baseline="0" dirty="0"/>
              <a:t>- When </a:t>
            </a:r>
            <a:r>
              <a:rPr lang="en-US" baseline="0" dirty="0" err="1"/>
              <a:t>dev.off</a:t>
            </a:r>
            <a:r>
              <a:rPr lang="en-US" baseline="0" dirty="0"/>
              <a:t> is not called the file will not contain the graphics.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640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68825" cy="3425825"/>
          </a:xfrm>
          <a:prstGeom prst="rect">
            <a:avLst/>
          </a:prstGeom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120"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PDFs grow too large, in which case consider plotting to a raster graphics file (e.g. PNG).</a:t>
            </a:r>
          </a:p>
          <a:p>
            <a:pPr marL="216000" indent="-213120"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PDFs</a:t>
            </a:r>
            <a:r>
              <a:rPr lang="en-US" sz="1200" b="1" strike="noStrike" spc="-1" baseline="0" dirty="0">
                <a:solidFill>
                  <a:srgbClr val="000000"/>
                </a:solidFill>
                <a:latin typeface="+mn-lt"/>
                <a:ea typeface="+mn-ea"/>
              </a:rPr>
              <a:t> created in R can later be further processed using another software, e.g., Adobe programs.</a:t>
            </a:r>
          </a:p>
          <a:p>
            <a:pPr marL="216000" indent="-213120">
              <a:lnSpc>
                <a:spcPct val="100000"/>
              </a:lnSpc>
            </a:pPr>
            <a:r>
              <a:rPr lang="en-US" sz="1200" b="1" strike="noStrike" spc="-1" baseline="0" dirty="0">
                <a:solidFill>
                  <a:srgbClr val="000000"/>
                </a:solidFill>
                <a:latin typeface="+mn-lt"/>
                <a:ea typeface="+mn-ea"/>
              </a:rPr>
              <a:t>Likewise, PDFs created in R can later be converted to other file formats using another software.</a:t>
            </a:r>
          </a:p>
          <a:p>
            <a:pPr marL="216000" indent="-213120"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plotting device inside</a:t>
            </a:r>
            <a:r>
              <a:rPr lang="en-US" sz="2000" b="0" strike="noStrike" spc="-1" baseline="0" dirty="0">
                <a:latin typeface="Arial"/>
              </a:rPr>
              <a:t> </a:t>
            </a:r>
            <a:r>
              <a:rPr lang="en-US" sz="2000" b="0" strike="noStrike" spc="-1" baseline="0" dirty="0" err="1">
                <a:latin typeface="Arial"/>
              </a:rPr>
              <a:t>RStudio</a:t>
            </a:r>
            <a:r>
              <a:rPr lang="en-US" sz="2000" b="0" strike="noStrike" spc="-1" baseline="0" dirty="0">
                <a:latin typeface="Arial"/>
              </a:rPr>
              <a:t>:</a:t>
            </a:r>
          </a:p>
          <a:p>
            <a:pPr marL="216000" indent="-213120">
              <a:lnSpc>
                <a:spcPct val="100000"/>
              </a:lnSpc>
            </a:pPr>
            <a:r>
              <a:rPr lang="en-US" sz="2000" b="0" strike="noStrike" spc="-1" baseline="0" dirty="0">
                <a:latin typeface="Arial"/>
              </a:rPr>
              <a:t>works well for resizing plots, works well for copying plots into </a:t>
            </a:r>
            <a:r>
              <a:rPr lang="en-US" sz="2000" b="0" strike="noStrike" spc="-1" baseline="0" dirty="0" err="1">
                <a:latin typeface="Arial"/>
              </a:rPr>
              <a:t>pptx</a:t>
            </a:r>
            <a:r>
              <a:rPr lang="en-US" sz="2000" b="0" strike="noStrike" spc="-1" baseline="0" dirty="0">
                <a:latin typeface="Arial"/>
              </a:rPr>
              <a:t> or word.</a:t>
            </a:r>
          </a:p>
          <a:p>
            <a:pPr marL="216000" indent="-213120">
              <a:lnSpc>
                <a:spcPct val="100000"/>
              </a:lnSpc>
            </a:pPr>
            <a:r>
              <a:rPr lang="en-US" sz="2000" b="0" strike="noStrike" spc="-1" baseline="0" dirty="0">
                <a:latin typeface="Arial"/>
              </a:rPr>
              <a:t>(if you do not need reproducibility)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BD659E-0485-49F4-81CF-C0EA090AC6B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5577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67238" cy="3424238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1680">
              <a:lnSpc>
                <a:spcPct val="100000"/>
              </a:lnSpc>
            </a:pPr>
            <a:r>
              <a:rPr lang="en-US" sz="2000" b="1" strike="noStrike" spc="-1">
                <a:latin typeface="Arial"/>
              </a:rPr>
              <a:t>The original data has been modified for the purpose of the course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5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61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63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4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en-US" b="1" dirty="0"/>
              <a:t>Base</a:t>
            </a:r>
            <a:r>
              <a:rPr lang="en-US" b="1" baseline="0" dirty="0"/>
              <a:t> plotting advantages and disadvantages</a:t>
            </a:r>
            <a:endParaRPr lang="en-US" b="1" dirty="0"/>
          </a:p>
          <a:p>
            <a:pPr marL="266700" lvl="1" indent="0">
              <a:buNone/>
            </a:pPr>
            <a:r>
              <a:rPr lang="en-US" b="1" dirty="0"/>
              <a:t>Advantage: </a:t>
            </a:r>
            <a:r>
              <a:rPr lang="en-US" dirty="0"/>
              <a:t>Very flexible, high degree of control over appearance of graphical output</a:t>
            </a:r>
          </a:p>
          <a:p>
            <a:pPr marL="266700" lvl="1" indent="0">
              <a:buNone/>
            </a:pPr>
            <a:r>
              <a:rPr lang="en-US" b="1" dirty="0"/>
              <a:t>Disadvantage: </a:t>
            </a:r>
            <a:r>
              <a:rPr lang="en-US" dirty="0"/>
              <a:t>More work is required to make plots aesthetically pleasing than with other plotting systems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01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8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Type of plot =</a:t>
            </a:r>
            <a:r>
              <a:rPr lang="en-US" baseline="0"/>
              <a:t> b  for both = line + points (</a:t>
            </a:r>
            <a:r>
              <a:rPr lang="en-US" baseline="0" dirty="0"/>
              <a:t>circles)</a:t>
            </a:r>
          </a:p>
          <a:p>
            <a:endParaRPr lang="en-US" baseline="0" dirty="0"/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the plot's range is NOT recalculated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4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gi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8762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20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2" b="5013"/>
          <a:stretch/>
        </p:blipFill>
        <p:spPr>
          <a:xfrm>
            <a:off x="2195736" y="1844824"/>
            <a:ext cx="4536504" cy="4039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1000" endPos="2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8502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150724812"/>
              </p:ext>
            </p:extLst>
          </p:nvPr>
        </p:nvGraphicFramePr>
        <p:xfrm>
          <a:off x="179512" y="1246909"/>
          <a:ext cx="8765872" cy="542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190476" imgH="7530159" progId="Photoshop.Image.6">
                  <p:embed/>
                </p:oleObj>
              </mc:Choice>
              <mc:Fallback>
                <p:oleObj name="Image" r:id="rId2" imgW="12190476" imgH="7530159" progId="Photoshop.Image.6">
                  <p:embed/>
                  <p:pic>
                    <p:nvPicPr>
                      <p:cNvPr id="4" name="Obje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246909"/>
                        <a:ext cx="8765872" cy="5422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453"/>
            <a:ext cx="9144000" cy="1771093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491079" y="1918800"/>
            <a:ext cx="8161843" cy="800219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4600" b="1">
                <a:ln w="3175">
                  <a:solidFill>
                    <a:srgbClr val="333333"/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683568" y="4509120"/>
            <a:ext cx="4320064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kumimoji="0" lang="fr-FR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>
                  <a:glow rad="127000">
                    <a:sysClr val="window" lastClr="FFFFFF">
                      <a:alpha val="67000"/>
                    </a:sysClr>
                  </a:glo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Modifiez le style des sous-titres du masque</a:t>
            </a:r>
          </a:p>
        </p:txBody>
      </p:sp>
      <p:pic>
        <p:nvPicPr>
          <p:cNvPr id="9" name="Image 2" descr="elixir_switzerland_small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408000"/>
            <a:ext cx="6635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86" y="4156472"/>
            <a:ext cx="1680062" cy="91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22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3619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81268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3619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43965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010137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4317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05522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010137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4317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482774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010137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26670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4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449263" indent="0">
              <a:buClr>
                <a:schemeClr val="tx1">
                  <a:lumMod val="85000"/>
                  <a:lumOff val="15000"/>
                </a:schemeClr>
              </a:buClr>
              <a:buNone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623887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2921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04750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3619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0324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484784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0145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86185" y="139603"/>
            <a:ext cx="6261197" cy="73989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099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0"/>
          </p:nvPr>
        </p:nvSpPr>
        <p:spPr>
          <a:xfrm>
            <a:off x="395300" y="1412875"/>
            <a:ext cx="8353400" cy="40323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1283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graphique SmartArt 2"/>
          <p:cNvSpPr>
            <a:spLocks noGrp="1"/>
          </p:cNvSpPr>
          <p:nvPr>
            <p:ph type="dgm" sz="quarter" idx="11"/>
          </p:nvPr>
        </p:nvSpPr>
        <p:spPr>
          <a:xfrm>
            <a:off x="395039" y="1412776"/>
            <a:ext cx="8353425" cy="40322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90778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sz="quarter" idx="10"/>
          </p:nvPr>
        </p:nvSpPr>
        <p:spPr>
          <a:xfrm>
            <a:off x="395288" y="1412775"/>
            <a:ext cx="8353176" cy="40324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994638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811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2" b="5013"/>
          <a:stretch/>
        </p:blipFill>
        <p:spPr>
          <a:xfrm>
            <a:off x="2195736" y="1844824"/>
            <a:ext cx="4536504" cy="4039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1000" endPos="2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003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054866210"/>
              </p:ext>
            </p:extLst>
          </p:nvPr>
        </p:nvGraphicFramePr>
        <p:xfrm>
          <a:off x="179512" y="1246909"/>
          <a:ext cx="8765872" cy="542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190476" imgH="7530159" progId="Photoshop.Image.6">
                  <p:embed/>
                </p:oleObj>
              </mc:Choice>
              <mc:Fallback>
                <p:oleObj name="Image" r:id="rId2" imgW="12190476" imgH="7530159" progId="Photoshop.Image.6">
                  <p:embed/>
                  <p:pic>
                    <p:nvPicPr>
                      <p:cNvPr id="4" name="Obje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246909"/>
                        <a:ext cx="8765872" cy="5422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90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453"/>
            <a:ext cx="9144000" cy="17710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202" y="4175443"/>
            <a:ext cx="1681246" cy="909741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491079" y="1918800"/>
            <a:ext cx="8161843" cy="800219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4600" b="1">
                <a:ln w="3175">
                  <a:solidFill>
                    <a:srgbClr val="333333"/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683568" y="4509120"/>
            <a:ext cx="4320064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kumimoji="0" lang="fr-FR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>
                  <a:glow rad="127000">
                    <a:sysClr val="window" lastClr="FFFFFF">
                      <a:alpha val="67000"/>
                    </a:sysClr>
                  </a:glo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Modifiez le style des sous-titres du masque</a:t>
            </a:r>
          </a:p>
        </p:txBody>
      </p:sp>
      <p:pic>
        <p:nvPicPr>
          <p:cNvPr id="9" name="Image 2" descr="elixir_switzerland_small.t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408000"/>
            <a:ext cx="6635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3547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484784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75003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4BB02-8C4B-4D6A-988F-B39FF7923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/>
          <p:cNvCxnSpPr/>
          <p:nvPr userDrawn="1"/>
        </p:nvCxnSpPr>
        <p:spPr>
          <a:xfrm>
            <a:off x="4572000" y="1484784"/>
            <a:ext cx="0" cy="512088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95536" y="1484784"/>
            <a:ext cx="4032448" cy="4968552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0"/>
          </p:nvPr>
        </p:nvSpPr>
        <p:spPr>
          <a:xfrm>
            <a:off x="4716016" y="1484784"/>
            <a:ext cx="4032448" cy="4968552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688147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80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Sub-title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511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2628000" y="29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28000" y="38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2628000" y="4786322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28000" y="56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28000" y="20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585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2000" y="2204864"/>
            <a:ext cx="81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629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 baseline="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1"/>
            <a:r>
              <a:rPr lang="en-GB" noProof="0" dirty="0"/>
              <a:t>Text </a:t>
            </a:r>
          </a:p>
          <a:p>
            <a:pPr lvl="2"/>
            <a:r>
              <a:rPr lang="en-GB" noProof="0" dirty="0"/>
              <a:t>Text 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54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540000"/>
            <a:ext cx="8100000" cy="5760000"/>
          </a:xfrm>
        </p:spPr>
        <p:txBody>
          <a:bodyPr anchor="ctr" anchorCtr="0">
            <a:noAutofit/>
          </a:bodyPr>
          <a:lstStyle>
            <a:lvl1pPr algn="ctr">
              <a:defRPr sz="6000" cap="none" baseline="0">
                <a:effectLst>
                  <a:outerShdw blurRad="38100" dist="12700" dir="2700000" algn="tl">
                    <a:srgbClr val="000000">
                      <a:alpha val="50000"/>
                    </a:srgbClr>
                  </a:outerShdw>
                </a:effectLst>
              </a:defRPr>
            </a:lvl1pPr>
            <a:lvl5pPr>
              <a:defRPr/>
            </a:lvl5pPr>
          </a:lstStyle>
          <a:p>
            <a:r>
              <a:rPr lang="en-GB" noProof="0" dirty="0"/>
              <a:t>Add your key </a:t>
            </a:r>
            <a:br>
              <a:rPr lang="en-GB" noProof="0" dirty="0"/>
            </a:br>
            <a:r>
              <a:rPr lang="en-GB" noProof="0" dirty="0"/>
              <a:t>message here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0" y="536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>
            <a:off x="0" y="149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763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0"/>
            <a:r>
              <a:rPr lang="en-GB" noProof="0" dirty="0"/>
              <a:t>Add your figure/ table/ image/ plain text here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84392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856329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6520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rgbClr val="2E2C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2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7904" y="1412776"/>
            <a:ext cx="5040000" cy="5040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1412776"/>
            <a:ext cx="3240000" cy="5040000"/>
          </a:xfrm>
          <a:prstGeom prst="rect">
            <a:avLst/>
          </a:prstGeom>
        </p:spPr>
        <p:txBody>
          <a:bodyPr lIns="0" tIns="0" bIns="0"/>
          <a:lstStyle>
            <a:lvl1pPr marL="552450" indent="-285750">
              <a:buNone/>
              <a:defRPr lang="fr-FR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 lang="fr-FR" sz="1600" i="0" kern="1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66700" lvl="0" indent="-266700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●"/>
            </a:pPr>
            <a:r>
              <a:rPr lang="fr-FR" dirty="0"/>
              <a:t>Modifiez les styles du texte du masque</a:t>
            </a:r>
          </a:p>
          <a:p>
            <a:pPr marL="449263" lvl="1" indent="-182563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•"/>
            </a:pPr>
            <a:r>
              <a:rPr lang="fr-FR" dirty="0"/>
              <a:t>Deuxième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91561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Espace réservé pour une image  10" descr="&#10;"/>
          <p:cNvSpPr>
            <a:spLocks noGrp="1"/>
          </p:cNvSpPr>
          <p:nvPr>
            <p:ph type="pic" sz="quarter" idx="10"/>
          </p:nvPr>
        </p:nvSpPr>
        <p:spPr>
          <a:xfrm>
            <a:off x="72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2015999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 dirty="0"/>
              <a:t>Type your comment</a:t>
            </a:r>
          </a:p>
        </p:txBody>
      </p:sp>
      <p:sp>
        <p:nvSpPr>
          <p:cNvPr id="16" name="Espace réservé pour une image  10"/>
          <p:cNvSpPr>
            <a:spLocks noGrp="1"/>
          </p:cNvSpPr>
          <p:nvPr>
            <p:ph type="pic" sz="quarter" idx="12"/>
          </p:nvPr>
        </p:nvSpPr>
        <p:spPr>
          <a:xfrm>
            <a:off x="486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21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60000" y="2016000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/>
              <a:t>Type your comment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556868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429132"/>
            <a:ext cx="8100000" cy="1546876"/>
          </a:xfrm>
        </p:spPr>
        <p:txBody>
          <a:bodyPr lIns="0" tIns="0" rIns="0" bIns="0">
            <a:normAutofit/>
          </a:bodyPr>
          <a:lstStyle>
            <a:lvl1pPr algn="ctr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Insert thank you text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654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5258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476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924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489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1335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511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6257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76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84784"/>
            <a:ext cx="2304256" cy="15841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844168" y="1484784"/>
            <a:ext cx="5904296" cy="4968552"/>
          </a:xfrm>
          <a:prstGeom prst="rect">
            <a:avLst/>
          </a:prstGeom>
        </p:spPr>
        <p:txBody>
          <a:bodyPr lIns="0" tIns="0" bIns="0"/>
          <a:lstStyle>
            <a:lvl1pPr marL="552450" indent="-285750">
              <a:buNone/>
              <a:defRPr lang="fr-FR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 lang="fr-FR" sz="1600" i="0" kern="1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66700" lvl="0" indent="-266700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●"/>
            </a:pPr>
            <a:r>
              <a:rPr lang="fr-FR" dirty="0"/>
              <a:t>Modifiez les styles du texte du masque</a:t>
            </a:r>
          </a:p>
          <a:p>
            <a:pPr marL="449263" lvl="1" indent="-182563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•"/>
            </a:pPr>
            <a:r>
              <a:rPr lang="fr-FR" dirty="0"/>
              <a:t>Deuxième niveau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0"/>
          </p:nvPr>
        </p:nvSpPr>
        <p:spPr>
          <a:xfrm>
            <a:off x="395536" y="3176972"/>
            <a:ext cx="2304256" cy="15841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1"/>
          </p:nvPr>
        </p:nvSpPr>
        <p:spPr>
          <a:xfrm>
            <a:off x="395536" y="4869160"/>
            <a:ext cx="2304256" cy="15841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224058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6928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4562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8984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52058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7321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857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370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9210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5252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7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63688" y="1340768"/>
            <a:ext cx="5486400" cy="410445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63688" y="5517232"/>
            <a:ext cx="5486400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430197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5674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265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9056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2837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0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0"/>
          </p:nvPr>
        </p:nvSpPr>
        <p:spPr>
          <a:xfrm>
            <a:off x="395300" y="1412875"/>
            <a:ext cx="8353400" cy="40323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97143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graphique SmartArt 2"/>
          <p:cNvSpPr>
            <a:spLocks noGrp="1"/>
          </p:cNvSpPr>
          <p:nvPr>
            <p:ph type="dgm" sz="quarter" idx="11"/>
          </p:nvPr>
        </p:nvSpPr>
        <p:spPr>
          <a:xfrm>
            <a:off x="395039" y="1412776"/>
            <a:ext cx="8353425" cy="40322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7349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sz="quarter" idx="10"/>
          </p:nvPr>
        </p:nvSpPr>
        <p:spPr>
          <a:xfrm>
            <a:off x="395288" y="1412775"/>
            <a:ext cx="8353176" cy="40324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5107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371798" y="6724742"/>
            <a:ext cx="64807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18A5FAD2-76DB-4238-96CB-1F8BD50575A8}" type="slidenum">
              <a:rPr lang="fr-FR" sz="800" smtClean="0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/>
              <a:t>‹#›</a:t>
            </a:fld>
            <a:endParaRPr lang="fr-FR" sz="800" dirty="0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91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8" r:id="rId4"/>
    <p:sldLayoutId id="2147483662" r:id="rId5"/>
    <p:sldLayoutId id="2147483659" r:id="rId6"/>
    <p:sldLayoutId id="2147483660" r:id="rId7"/>
    <p:sldLayoutId id="2147483663" r:id="rId8"/>
    <p:sldLayoutId id="2147483661" r:id="rId9"/>
    <p:sldLayoutId id="2147483657" r:id="rId10"/>
    <p:sldLayoutId id="2147483665" r:id="rId11"/>
    <p:sldLayoutId id="2147483664" r:id="rId12"/>
    <p:sldLayoutId id="2147483668" r:id="rId13"/>
    <p:sldLayoutId id="214748368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8371798" y="6724742"/>
            <a:ext cx="64807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18A5FAD2-76DB-4238-96CB-1F8BD50575A8}" type="slidenum">
              <a:rPr lang="fr-FR" sz="800" smtClean="0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/>
              <a:t>‹#›</a:t>
            </a:fld>
            <a:endParaRPr lang="fr-FR" sz="800" dirty="0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7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87" r:id="rId3"/>
    <p:sldLayoutId id="2147483672" r:id="rId4"/>
    <p:sldLayoutId id="2147483686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3" r:id="rId14"/>
    <p:sldLayoutId id="2147483684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04000" y="71438"/>
            <a:ext cx="81000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 dirty="0" err="1"/>
              <a:t>Cliquez</a:t>
            </a:r>
            <a:r>
              <a:rPr lang="en-GB" noProof="0" dirty="0"/>
              <a:t>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000" y="1296000"/>
            <a:ext cx="8100000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Cliquez</a:t>
            </a:r>
            <a:r>
              <a:rPr lang="en-GB" noProof="0" dirty="0"/>
              <a:t> pour 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62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4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1pPr>
      <a:lvl2pPr marL="360000" indent="-360000" algn="l" defTabSz="914400" rtl="0" eaLnBrk="1" latinLnBrk="0" hangingPunct="1">
        <a:spcBef>
          <a:spcPts val="2400"/>
        </a:spcBef>
        <a:buSzPct val="110000"/>
        <a:buFontTx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2pPr>
      <a:lvl3pPr marL="360000" indent="0" algn="l" defTabSz="914400" rtl="0" eaLnBrk="1" latinLnBrk="0" hangingPunct="1">
        <a:spcBef>
          <a:spcPts val="0"/>
        </a:spcBef>
        <a:buFontTx/>
        <a:buNone/>
        <a:defRPr lang="fr-FR" sz="2400" kern="1200" dirty="0" smtClean="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3pPr>
      <a:lvl4pPr marL="360000" indent="0" algn="l" defTabSz="914400" rtl="0" eaLnBrk="1" latinLnBrk="0" hangingPunct="1">
        <a:spcBef>
          <a:spcPts val="0"/>
        </a:spcBef>
        <a:buFontTx/>
        <a:buNone/>
        <a:defRPr sz="2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360000" indent="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600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8371800" y="6725520"/>
            <a:ext cx="644040" cy="1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91244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1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eas.ucsb.edu/~frazier/RSpatialGuides/colorPaletteCheatsheet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eonore.wigger@sib.swiss" TargetMode="External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khoven.shinyapps.io/barplotNonsens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First steps with R in Life Sciences:</a:t>
            </a:r>
            <a:br>
              <a:rPr lang="en-GB" dirty="0"/>
            </a:br>
            <a:r>
              <a:rPr lang="en-GB" dirty="0"/>
              <a:t>Graphics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504000" y="5297400"/>
            <a:ext cx="8100000" cy="866130"/>
          </a:xfrm>
        </p:spPr>
        <p:txBody>
          <a:bodyPr vert="horz" lIns="0" tIns="0" rIns="0" bIns="0" rtlCol="0" anchor="t">
            <a:normAutofit fontScale="70000" lnSpcReduction="20000"/>
          </a:bodyPr>
          <a:lstStyle/>
          <a:p>
            <a:r>
              <a:rPr lang="en-GB" dirty="0">
                <a:latin typeface="Arial"/>
                <a:cs typeface="Arial"/>
              </a:rPr>
              <a:t>Wandrille Duchemin</a:t>
            </a:r>
            <a:endParaRPr lang="en-US" dirty="0">
              <a:latin typeface="Arial"/>
              <a:cs typeface="Arial"/>
            </a:endParaRPr>
          </a:p>
          <a:p>
            <a:r>
              <a:rPr lang="en-GB" dirty="0">
                <a:latin typeface="Arial"/>
                <a:cs typeface="Arial"/>
              </a:rPr>
              <a:t> -- with slides from Diana Marek, </a:t>
            </a:r>
            <a:r>
              <a:rPr lang="en-GB" dirty="0" err="1">
                <a:latin typeface="Arial"/>
                <a:cs typeface="Arial"/>
              </a:rPr>
              <a:t>Leonore</a:t>
            </a:r>
            <a:r>
              <a:rPr lang="en-GB" dirty="0">
                <a:latin typeface="Arial"/>
                <a:cs typeface="Arial"/>
              </a:rPr>
              <a:t> Wigger, Wandrille Duchemin</a:t>
            </a:r>
            <a:endParaRPr lang="en-US" dirty="0">
              <a:latin typeface="Arial"/>
              <a:cs typeface="Arial"/>
            </a:endParaRP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Espace réservé pour une image  17" descr="profile-cover-2017.jpg"/>
          <p:cNvPicPr>
            <a:picLocks noChangeAspect="1"/>
          </p:cNvPicPr>
          <p:nvPr/>
        </p:nvPicPr>
        <p:blipFill>
          <a:blip r:embed="rId3"/>
          <a:srcRect l="1464" r="1464" b="12798"/>
          <a:stretch>
            <a:fillRect/>
          </a:stretch>
        </p:blipFill>
        <p:spPr>
          <a:xfrm>
            <a:off x="0" y="2"/>
            <a:ext cx="9144000" cy="3428998"/>
          </a:xfrm>
          <a:prstGeom prst="rect">
            <a:avLst/>
          </a:prstGeom>
        </p:spPr>
      </p:pic>
      <p:pic>
        <p:nvPicPr>
          <p:cNvPr id="11" name="Picture 7" descr="sib_logo_trans_backgroun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4" y="3423412"/>
            <a:ext cx="781031" cy="423058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0" y="-1587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086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1010137"/>
            <a:ext cx="8541974" cy="4993491"/>
          </a:xfrm>
        </p:spPr>
        <p:txBody>
          <a:bodyPr/>
          <a:lstStyle/>
          <a:p>
            <a:r>
              <a:rPr lang="en-US" sz="2000" dirty="0"/>
              <a:t>Every time the </a:t>
            </a:r>
            <a:r>
              <a:rPr lang="en-US" sz="2000" dirty="0">
                <a:solidFill>
                  <a:schemeClr val="accent1"/>
                </a:solidFill>
              </a:rPr>
              <a:t>plot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4F81BD"/>
                </a:solidFill>
              </a:rPr>
              <a:t>function is called, a new plot is created.</a:t>
            </a:r>
          </a:p>
          <a:p>
            <a:r>
              <a:rPr lang="en-US" sz="2000" dirty="0"/>
              <a:t>In order to add more graphical elements to an already existing plot, low-level plotting commands can be used, such as:</a:t>
            </a:r>
          </a:p>
          <a:p>
            <a:pPr lvl="1"/>
            <a:r>
              <a:rPr lang="en-US" sz="2000" b="1" dirty="0">
                <a:solidFill>
                  <a:srgbClr val="4F81BD"/>
                </a:solidFill>
              </a:rPr>
              <a:t>points() </a:t>
            </a:r>
            <a:r>
              <a:rPr lang="en-US" sz="2000" dirty="0"/>
              <a:t>to add points to an existing plot</a:t>
            </a:r>
          </a:p>
          <a:p>
            <a:pPr lvl="1"/>
            <a:r>
              <a:rPr lang="en-US" sz="2000" b="1" dirty="0">
                <a:solidFill>
                  <a:srgbClr val="4F81BD"/>
                </a:solidFill>
              </a:rPr>
              <a:t>lines() </a:t>
            </a:r>
            <a:r>
              <a:rPr lang="en-US" sz="2000" dirty="0">
                <a:solidFill>
                  <a:schemeClr val="tx1"/>
                </a:solidFill>
              </a:rPr>
              <a:t>to add a line to an existing plot</a:t>
            </a:r>
          </a:p>
          <a:p>
            <a:pPr marL="266700" lvl="1" indent="0">
              <a:spcBef>
                <a:spcPts val="1200"/>
              </a:spcBef>
              <a:buNone/>
            </a:pPr>
            <a:r>
              <a:rPr lang="en-US" sz="2000" dirty="0"/>
              <a:t>The </a:t>
            </a:r>
            <a:r>
              <a:rPr lang="en-US" sz="2000" b="1" dirty="0"/>
              <a:t>type</a:t>
            </a:r>
            <a:r>
              <a:rPr lang="en-US" sz="2000" dirty="0"/>
              <a:t> argument can also be provided to those functions ("</a:t>
            </a:r>
            <a:r>
              <a:rPr lang="en-US" sz="2000" b="1" dirty="0"/>
              <a:t>l"</a:t>
            </a:r>
            <a:r>
              <a:rPr lang="en-US" sz="2000" dirty="0"/>
              <a:t> for lines, "</a:t>
            </a:r>
            <a:r>
              <a:rPr lang="en-US" sz="2000" b="1" dirty="0"/>
              <a:t>p"</a:t>
            </a:r>
            <a:r>
              <a:rPr lang="en-US" sz="2000" dirty="0"/>
              <a:t> for points and "</a:t>
            </a:r>
            <a:r>
              <a:rPr lang="en-US" sz="2000" b="1" dirty="0"/>
              <a:t>b"</a:t>
            </a:r>
            <a:r>
              <a:rPr lang="en-US" sz="2000" dirty="0"/>
              <a:t> for both). </a:t>
            </a:r>
            <a:r>
              <a:rPr lang="en-US" sz="2000" dirty="0">
                <a:solidFill>
                  <a:srgbClr val="FF0000"/>
                </a:solidFill>
              </a:rPr>
              <a:t>Default for points(): </a:t>
            </a:r>
            <a:r>
              <a:rPr lang="en-US" sz="2000" b="1" dirty="0">
                <a:solidFill>
                  <a:srgbClr val="FF0000"/>
                </a:solidFill>
              </a:rPr>
              <a:t>"p"</a:t>
            </a:r>
            <a:r>
              <a:rPr lang="en-US" sz="2000" dirty="0">
                <a:solidFill>
                  <a:srgbClr val="FF0000"/>
                </a:solidFill>
              </a:rPr>
              <a:t>, default for lines(): </a:t>
            </a:r>
            <a:r>
              <a:rPr lang="en-US" sz="2000" b="1" dirty="0">
                <a:solidFill>
                  <a:srgbClr val="FF0000"/>
                </a:solidFill>
              </a:rPr>
              <a:t>"l"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266700" lvl="1" indent="0">
              <a:spcBef>
                <a:spcPts val="1200"/>
              </a:spcBef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&gt;x &lt;-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seq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(0,100, by=10)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&gt;y &lt;- log(x) + (x/100)^5</a:t>
            </a:r>
          </a:p>
          <a:p>
            <a:pPr marL="0" indent="0">
              <a:buNone/>
            </a:pPr>
            <a:endParaRPr lang="es-ES_tradnl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x,y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  <a:endParaRPr lang="es-ES_tradnl" sz="1800" b="1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&gt;lines(x,y+1)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&gt;points(x,y-1, type="b")</a:t>
            </a:r>
            <a:endParaRPr lang="en-US" sz="1800" b="1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Adding elements to a plot</a:t>
            </a:r>
          </a:p>
        </p:txBody>
      </p:sp>
      <p:pic>
        <p:nvPicPr>
          <p:cNvPr id="4" name="Image 3" descr="test.Rpl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2" r="3269"/>
          <a:stretch/>
        </p:blipFill>
        <p:spPr>
          <a:xfrm>
            <a:off x="3868179" y="4223266"/>
            <a:ext cx="5067300" cy="21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4F81BD"/>
                </a:solidFill>
              </a:rPr>
              <a:t>plot()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4F81BD"/>
                </a:solidFill>
              </a:rPr>
              <a:t>points()</a:t>
            </a:r>
            <a:r>
              <a:rPr lang="en-US" sz="2400" dirty="0">
                <a:solidFill>
                  <a:srgbClr val="4F81BD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4F81BD"/>
                </a:solidFill>
              </a:rPr>
              <a:t>lines()</a:t>
            </a:r>
            <a:r>
              <a:rPr lang="en-US" sz="2400" dirty="0">
                <a:solidFill>
                  <a:srgbClr val="000090"/>
                </a:solidFill>
              </a:rPr>
              <a:t> </a:t>
            </a:r>
            <a:r>
              <a:rPr lang="en-US" sz="2400" dirty="0"/>
              <a:t>all take customizing arguments, including:</a:t>
            </a:r>
          </a:p>
          <a:p>
            <a:pPr lvl="1"/>
            <a:r>
              <a:rPr lang="en-US" sz="2000" b="1" dirty="0"/>
              <a:t>col </a:t>
            </a:r>
            <a:r>
              <a:rPr lang="en-US" sz="2000" dirty="0"/>
              <a:t>indicating the </a:t>
            </a:r>
            <a:r>
              <a:rPr lang="en-US" sz="2000" dirty="0" err="1"/>
              <a:t>colour</a:t>
            </a:r>
            <a:endParaRPr lang="en-US" sz="2000" dirty="0"/>
          </a:p>
          <a:p>
            <a:pPr lvl="1"/>
            <a:r>
              <a:rPr lang="en-US" sz="2000" b="1" dirty="0" err="1"/>
              <a:t>lwd</a:t>
            </a:r>
            <a:r>
              <a:rPr lang="en-US" sz="2000" dirty="0"/>
              <a:t> indicating the line width</a:t>
            </a:r>
          </a:p>
          <a:p>
            <a:pPr lvl="1"/>
            <a:r>
              <a:rPr lang="en-US" sz="2000" b="1" dirty="0" err="1"/>
              <a:t>lty</a:t>
            </a:r>
            <a:r>
              <a:rPr lang="en-US" sz="2000" dirty="0"/>
              <a:t> indicating the line type</a:t>
            </a:r>
          </a:p>
          <a:p>
            <a:pPr lvl="1"/>
            <a:r>
              <a:rPr lang="en-US" sz="2000" b="1" dirty="0" err="1"/>
              <a:t>pch</a:t>
            </a:r>
            <a:r>
              <a:rPr lang="en-US" sz="2000" dirty="0"/>
              <a:t> indicating the plotting character (symbol)</a:t>
            </a:r>
          </a:p>
          <a:p>
            <a:pPr marL="2667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(x, y, </a:t>
            </a:r>
            <a:r>
              <a:rPr lang="es-ES_tradnl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type</a:t>
            </a: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="l"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col="red",</a:t>
            </a:r>
          </a:p>
          <a:p>
            <a:pPr marL="0" indent="0">
              <a:buNone/>
            </a:pP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</a:t>
            </a:r>
            <a:r>
              <a:rPr lang="es-ES_tradnl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=7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&gt;lines(x, y+1, </a:t>
            </a:r>
            <a:r>
              <a:rPr lang="nl-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col="blue",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</a:t>
            </a:r>
            <a:r>
              <a:rPr lang="nl-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lty="dashed"</a:t>
            </a:r>
            <a:r>
              <a:rPr lang="nl-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&gt;points(x, y-1, type="b",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=19)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Customizing plots – Part 1</a:t>
            </a:r>
          </a:p>
        </p:txBody>
      </p:sp>
      <p:sp>
        <p:nvSpPr>
          <p:cNvPr id="7" name="AutoShape 4" descr="http://127.0.0.1:12895/graphics/4743ebfd-8961-41e0-bfeb-dc5fb6d484ba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5247" r="5049"/>
          <a:stretch/>
        </p:blipFill>
        <p:spPr>
          <a:xfrm>
            <a:off x="4366326" y="4028089"/>
            <a:ext cx="4312591" cy="24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36198" cy="387798"/>
          </a:xfrm>
        </p:spPr>
        <p:txBody>
          <a:bodyPr/>
          <a:lstStyle/>
          <a:p>
            <a:r>
              <a:rPr lang="en-US" sz="2800"/>
              <a:t>R line types, to use with lty</a:t>
            </a:r>
            <a:endParaRPr lang="en-US" sz="2800" dirty="0"/>
          </a:p>
        </p:txBody>
      </p:sp>
      <p:pic>
        <p:nvPicPr>
          <p:cNvPr id="5124" name="Picture 4" descr="Line Types in R Graph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9" y="1534115"/>
            <a:ext cx="6620694" cy="440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2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36198" cy="387798"/>
          </a:xfrm>
        </p:spPr>
        <p:txBody>
          <a:bodyPr/>
          <a:lstStyle/>
          <a:p>
            <a:r>
              <a:rPr lang="en-US" sz="2800"/>
              <a:t>R plotting characters, to use with pch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3" y="1528067"/>
            <a:ext cx="4301067" cy="43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56" y="732200"/>
            <a:ext cx="4369990" cy="4994275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R color names</a:t>
            </a:r>
            <a:endParaRPr lang="en-US" sz="2800" dirty="0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630571" y="1044005"/>
            <a:ext cx="7969509" cy="222171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R has 657 built-in color names</a:t>
            </a:r>
            <a:endParaRPr lang="en-US" sz="2000" dirty="0"/>
          </a:p>
          <a:p>
            <a:r>
              <a:rPr lang="en-US" sz="2000"/>
              <a:t>Can be used in plotting functions</a:t>
            </a:r>
            <a:endParaRPr lang="en-US" sz="2000" dirty="0"/>
          </a:p>
          <a:p>
            <a:r>
              <a:rPr lang="en-US" sz="2000"/>
              <a:t>Chart shows a subset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>
                <a:solidFill>
                  <a:schemeClr val="accent1"/>
                </a:solidFill>
              </a:rPr>
              <a:t>colors() </a:t>
            </a:r>
            <a:r>
              <a:rPr lang="en-US" sz="2000"/>
              <a:t>will output a list </a:t>
            </a:r>
            <a:endParaRPr lang="en-US" sz="2000" dirty="0"/>
          </a:p>
          <a:p>
            <a:pPr marL="0" indent="0">
              <a:buNone/>
            </a:pPr>
            <a:r>
              <a:rPr lang="en-US" sz="2000"/>
              <a:t>    of all color names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8501" y="6242177"/>
            <a:ext cx="820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www.nceas.ucsb.edu/~frazier/RSpatialGuides/colorPaletteCheatsheet.pdf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8501" y="5595846"/>
            <a:ext cx="479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See R color cheat sheet for the full color chart and other ways to define colors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0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127041" cy="4993491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4F81BD"/>
                </a:solidFill>
              </a:rPr>
              <a:t>plot()</a:t>
            </a:r>
            <a:r>
              <a:rPr lang="en-US" sz="2400" dirty="0">
                <a:solidFill>
                  <a:srgbClr val="4F81BD"/>
                </a:solidFill>
              </a:rPr>
              <a:t> </a:t>
            </a:r>
            <a:r>
              <a:rPr lang="en-US" sz="2400" dirty="0"/>
              <a:t>command takes further arguments to customize the plotting area:</a:t>
            </a:r>
          </a:p>
          <a:p>
            <a:pPr lvl="1"/>
            <a:r>
              <a:rPr lang="en-US" sz="2000" b="1" dirty="0" err="1"/>
              <a:t>xlim</a:t>
            </a:r>
            <a:r>
              <a:rPr lang="en-US" sz="2000" dirty="0"/>
              <a:t> and </a:t>
            </a:r>
            <a:r>
              <a:rPr lang="en-US" sz="2000" b="1" dirty="0" err="1"/>
              <a:t>ylim</a:t>
            </a:r>
            <a:r>
              <a:rPr lang="en-US" sz="2000" dirty="0"/>
              <a:t> to set the limits on the x- and y-axis, respectively</a:t>
            </a:r>
          </a:p>
          <a:p>
            <a:pPr lvl="1"/>
            <a:r>
              <a:rPr lang="en-US" sz="2000" b="1" dirty="0" err="1"/>
              <a:t>xlab</a:t>
            </a:r>
            <a:r>
              <a:rPr lang="en-US" sz="2000" dirty="0"/>
              <a:t> and</a:t>
            </a:r>
            <a:r>
              <a:rPr lang="en-US" sz="2000" b="1" dirty="0"/>
              <a:t> </a:t>
            </a:r>
            <a:r>
              <a:rPr lang="en-US" sz="2000" b="1" dirty="0" err="1"/>
              <a:t>ylab</a:t>
            </a:r>
            <a:r>
              <a:rPr lang="en-US" sz="2000" b="1" dirty="0"/>
              <a:t> </a:t>
            </a:r>
            <a:r>
              <a:rPr lang="en-US" sz="2000" dirty="0"/>
              <a:t>to set the labels for the x- and y-axis, respectively</a:t>
            </a:r>
          </a:p>
          <a:p>
            <a:pPr lvl="1"/>
            <a:r>
              <a:rPr lang="en-US" sz="2000" b="1" dirty="0"/>
              <a:t>main</a:t>
            </a:r>
            <a:r>
              <a:rPr lang="en-US" sz="2000" dirty="0"/>
              <a:t> to set a title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x &lt;- </a:t>
            </a:r>
            <a:r>
              <a:rPr lang="en-US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(0, 100, </a:t>
            </a:r>
            <a:r>
              <a:rPr lang="en-US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length.out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y &lt;- log(x) + (x/100)^5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s-ES_tradnl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s-ES_tradnl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s-ES_tradnl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="l", col="red", 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ylim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=c(1,7)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pPr marL="0" indent="0">
              <a:buNone/>
            </a:pP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xlab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The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variable x"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main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="x vs. y" 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lines(x, y+1, </a:t>
            </a:r>
            <a:r>
              <a:rPr lang="en-US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lwd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=3,lty="dashed", col="blue")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points(x, y-1, type="b", </a:t>
            </a:r>
            <a:r>
              <a:rPr lang="en-US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=15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Customizing plots – Part 2</a:t>
            </a:r>
          </a:p>
        </p:txBody>
      </p:sp>
      <p:pic>
        <p:nvPicPr>
          <p:cNvPr id="4" name="Image 3" descr="plot4.Rpl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" r="2606"/>
          <a:stretch/>
        </p:blipFill>
        <p:spPr>
          <a:xfrm>
            <a:off x="4203699" y="4766486"/>
            <a:ext cx="4940300" cy="20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3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1" y="946637"/>
            <a:ext cx="8356990" cy="5733563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4F81BD"/>
                </a:solidFill>
              </a:rPr>
              <a:t>legend()</a:t>
            </a:r>
            <a:r>
              <a:rPr lang="en-US" sz="2400" b="1" dirty="0"/>
              <a:t> </a:t>
            </a:r>
            <a:r>
              <a:rPr lang="en-US" sz="2400" dirty="0"/>
              <a:t>command can be used to </a:t>
            </a:r>
            <a:r>
              <a:rPr lang="en-US" sz="2400" dirty="0">
                <a:solidFill>
                  <a:srgbClr val="4F81BD"/>
                </a:solidFill>
              </a:rPr>
              <a:t>add legends</a:t>
            </a:r>
            <a:r>
              <a:rPr lang="en-US" sz="2400" dirty="0"/>
              <a:t> to plots:</a:t>
            </a:r>
          </a:p>
          <a:p>
            <a:pPr lvl="1"/>
            <a:r>
              <a:rPr lang="en-US" sz="2000" b="1" dirty="0"/>
              <a:t>x </a:t>
            </a:r>
            <a:r>
              <a:rPr lang="en-US" sz="2000" dirty="0"/>
              <a:t>, </a:t>
            </a:r>
            <a:r>
              <a:rPr lang="en-US" sz="2000" b="1" dirty="0"/>
              <a:t>y </a:t>
            </a:r>
            <a:r>
              <a:rPr lang="en-US" sz="2000" dirty="0"/>
              <a:t>to set the numeric coordinates for positioning the legend. </a:t>
            </a:r>
          </a:p>
          <a:p>
            <a:pPr lvl="2"/>
            <a:r>
              <a:rPr lang="en-US" sz="1800" dirty="0"/>
              <a:t>x can be used  by itself with a keyword for legend position: "</a:t>
            </a:r>
            <a:r>
              <a:rPr lang="en-US" sz="1800" dirty="0" err="1"/>
              <a:t>bottomright</a:t>
            </a:r>
            <a:r>
              <a:rPr lang="en-US" sz="1800" dirty="0"/>
              <a:t>", "bottom", "</a:t>
            </a:r>
            <a:r>
              <a:rPr lang="en-US" sz="1800" dirty="0" err="1"/>
              <a:t>bottomleft</a:t>
            </a:r>
            <a:r>
              <a:rPr lang="en-US" sz="1800" dirty="0"/>
              <a:t>", "left", "</a:t>
            </a:r>
            <a:r>
              <a:rPr lang="en-US" sz="1800" dirty="0" err="1"/>
              <a:t>topleft</a:t>
            </a:r>
            <a:r>
              <a:rPr lang="en-US" sz="1800" dirty="0"/>
              <a:t>", "top", "</a:t>
            </a:r>
            <a:r>
              <a:rPr lang="en-US" sz="1800" dirty="0" err="1"/>
              <a:t>topright</a:t>
            </a:r>
            <a:r>
              <a:rPr lang="en-US" sz="1800" dirty="0"/>
              <a:t>", "right", "center"</a:t>
            </a:r>
          </a:p>
          <a:p>
            <a:pPr lvl="1"/>
            <a:r>
              <a:rPr lang="en-US" sz="2000" b="1" dirty="0"/>
              <a:t>legend</a:t>
            </a:r>
            <a:r>
              <a:rPr lang="en-US" sz="2000" dirty="0"/>
              <a:t> to set the text to appear in the legend</a:t>
            </a:r>
          </a:p>
          <a:p>
            <a:pPr lvl="1"/>
            <a:r>
              <a:rPr lang="en-US" sz="2000" b="1" dirty="0"/>
              <a:t>col</a:t>
            </a:r>
            <a:r>
              <a:rPr lang="en-US" sz="2000" dirty="0"/>
              <a:t> to set the </a:t>
            </a:r>
            <a:r>
              <a:rPr lang="en-US" sz="2000" dirty="0" err="1"/>
              <a:t>colours</a:t>
            </a:r>
            <a:r>
              <a:rPr lang="en-US" sz="2000" dirty="0"/>
              <a:t> of points or lines</a:t>
            </a:r>
          </a:p>
          <a:p>
            <a:pPr lvl="1"/>
            <a:r>
              <a:rPr lang="en-US" sz="2000" b="1" dirty="0" err="1"/>
              <a:t>lty</a:t>
            </a:r>
            <a:r>
              <a:rPr lang="en-US" sz="2000" dirty="0"/>
              <a:t> and </a:t>
            </a:r>
            <a:r>
              <a:rPr lang="en-US" sz="2000" b="1" dirty="0" err="1"/>
              <a:t>lwd</a:t>
            </a:r>
            <a:r>
              <a:rPr lang="en-US" sz="2000" dirty="0"/>
              <a:t> to set the line types and widths for lines appearing in the legend</a:t>
            </a:r>
          </a:p>
          <a:p>
            <a:pPr lvl="1"/>
            <a:r>
              <a:rPr lang="en-US" sz="2000" b="1" dirty="0" err="1"/>
              <a:t>pch</a:t>
            </a:r>
            <a:r>
              <a:rPr lang="en-US" sz="2000" dirty="0"/>
              <a:t> to set the plotting symbols appearing in the legend</a:t>
            </a:r>
          </a:p>
          <a:p>
            <a:pPr lvl="1"/>
            <a:r>
              <a:rPr lang="en-US" sz="2000" b="1" dirty="0" err="1"/>
              <a:t>bty</a:t>
            </a:r>
            <a:r>
              <a:rPr lang="en-US" sz="2000" b="1" dirty="0"/>
              <a:t> </a:t>
            </a:r>
            <a:r>
              <a:rPr lang="en-US" sz="2000" dirty="0"/>
              <a:t>for box type around the legend ("o" for box, "n" for no box)</a:t>
            </a:r>
          </a:p>
          <a:p>
            <a:pPr lvl="1"/>
            <a:r>
              <a:rPr lang="en-US" sz="2000" b="1" dirty="0" err="1"/>
              <a:t>bg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sz="2000" dirty="0"/>
              <a:t>for background color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legend(x="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bottomright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legend=c("red line",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"blue line", "black line"),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lty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=c(1,2,1),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=c(NA,NA,19),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col=c("red", "blue", "black"),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="gray90")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Customizing plots – Part 3</a:t>
            </a:r>
          </a:p>
        </p:txBody>
      </p:sp>
      <p:pic>
        <p:nvPicPr>
          <p:cNvPr id="4" name="Image 3" descr="plot5.Rplot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96" y="4223334"/>
            <a:ext cx="4521200" cy="24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505" y="1010137"/>
            <a:ext cx="8486726" cy="557530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contains many practice data sets (data frames), great for trying out plotting functions.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Display names of available data sets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&gt;data()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#data sets in standard packages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&gt;data(package = .packages(</a:t>
            </a:r>
            <a:r>
              <a:rPr lang="en-US" sz="1800" dirty="0" err="1">
                <a:solidFill>
                  <a:schemeClr val="accent1"/>
                </a:solidFill>
                <a:latin typeface="Lucida Console" panose="020B0609040504020204" pitchFamily="49" charset="0"/>
              </a:rPr>
              <a:t>all.available</a:t>
            </a: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 = TRUE))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#data sets in all installed packages</a:t>
            </a:r>
          </a:p>
          <a:p>
            <a:pPr marL="0" indent="0">
              <a:buNone/>
            </a:pPr>
            <a:endParaRPr lang="en-US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b="1" dirty="0"/>
              <a:t>Load and use a data set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&gt;data(iris)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#load the iris data (overwrite existing variable)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&gt;?iris     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#get information about the iris data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&gt;head(iris)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#display top few lines of the iris data frame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Sepal.Length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Sepal.Width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Petal.Length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Petal.Width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Species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1          5.1         3.5          1.4         0.2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2          4.9         3.0          1.4         0.2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3          4.7         3.2          1.3         0.2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4          4.6         3.1          1.5         0.2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5          5.0         3.6          1.4         0.2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6          5.4         3.9          1.7         0.4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4F6228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4F6228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How to get data for practicing and playing – Part 1</a:t>
            </a:r>
          </a:p>
        </p:txBody>
      </p:sp>
    </p:spTree>
    <p:extLst>
      <p:ext uri="{BB962C8B-B14F-4D97-AF65-F5344CB8AC3E}">
        <p14:creationId xmlns:p14="http://schemas.microsoft.com/office/powerpoint/2010/main" val="48956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504" y="1010138"/>
            <a:ext cx="8503607" cy="32068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can easily simulate data drawn from a given distribution. The function </a:t>
            </a:r>
            <a:r>
              <a:rPr lang="en-US" sz="2400" dirty="0" err="1">
                <a:solidFill>
                  <a:srgbClr val="4E81BD"/>
                </a:solidFill>
              </a:rPr>
              <a:t>rnorm</a:t>
            </a:r>
            <a:r>
              <a:rPr lang="en-US" sz="2400" dirty="0">
                <a:solidFill>
                  <a:srgbClr val="4E81BD"/>
                </a:solidFill>
              </a:rPr>
              <a:t>() </a:t>
            </a:r>
            <a:r>
              <a:rPr lang="en-US" sz="2400" dirty="0"/>
              <a:t>generates normally distributed data. </a:t>
            </a:r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&gt;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rnorm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(10) 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#numeric vector with 10 values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#drawn from normal distribution,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#mean=0,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sd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=1 (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function defaults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[1]  1.1053564  0.7937635  0.2743762  0.3574477 -0.7677099  [2]  0.5838973  0.6616164  0.1203090 -0.4060265  0.2778585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How to get data for practicing and playing – Part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321" y="6467458"/>
            <a:ext cx="23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sd</a:t>
            </a:r>
            <a:r>
              <a:rPr lang="en-US" sz="1600" dirty="0"/>
              <a:t>: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53266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504" y="1010138"/>
            <a:ext cx="8503607" cy="32068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can easily simulate data drawn from a given distribution. The function </a:t>
            </a:r>
            <a:r>
              <a:rPr lang="en-US" sz="2400" dirty="0" err="1">
                <a:solidFill>
                  <a:srgbClr val="4E81BD"/>
                </a:solidFill>
              </a:rPr>
              <a:t>rnorm</a:t>
            </a:r>
            <a:r>
              <a:rPr lang="en-US" sz="2400" dirty="0">
                <a:solidFill>
                  <a:srgbClr val="4E81BD"/>
                </a:solidFill>
              </a:rPr>
              <a:t>() </a:t>
            </a:r>
            <a:r>
              <a:rPr lang="en-US" sz="2400" dirty="0"/>
              <a:t>generates normally distributed data. </a:t>
            </a:r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&gt;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rnorm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(10) 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#numeric vector with 10 values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#drawn from normal distribution,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#mean=0,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sd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=1 (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function defaults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[1]  1.1053564  0.7937635  0.2743762  0.3574477 -0.7677099  [2]  0.5838973  0.6616164  0.1203090 -0.4060265  0.2778585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How to get data for practicing and playing – Part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321" y="6467458"/>
            <a:ext cx="23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sd</a:t>
            </a:r>
            <a:r>
              <a:rPr lang="en-US" sz="1600" dirty="0"/>
              <a:t>: standard deviation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454" y="5867294"/>
            <a:ext cx="7941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you want data from other distributions than normal:</a:t>
            </a:r>
          </a:p>
          <a:p>
            <a:r>
              <a:rPr lang="en-US" sz="2000" dirty="0" err="1">
                <a:solidFill>
                  <a:srgbClr val="4E81BD"/>
                </a:solidFill>
              </a:rPr>
              <a:t>rpois</a:t>
            </a:r>
            <a:r>
              <a:rPr lang="en-US" sz="2000" dirty="0">
                <a:solidFill>
                  <a:srgbClr val="4E81BD"/>
                </a:solidFill>
              </a:rPr>
              <a:t>() </a:t>
            </a:r>
            <a:r>
              <a:rPr lang="en-US" sz="2000" dirty="0"/>
              <a:t>for </a:t>
            </a:r>
            <a:r>
              <a:rPr lang="en-US" sz="2000" dirty="0" err="1"/>
              <a:t>poisson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4E81BD"/>
                </a:solidFill>
              </a:rPr>
              <a:t>rbinom</a:t>
            </a:r>
            <a:r>
              <a:rPr lang="en-US" sz="2000" dirty="0">
                <a:solidFill>
                  <a:srgbClr val="4E81BD"/>
                </a:solidFill>
              </a:rPr>
              <a:t>() </a:t>
            </a:r>
            <a:r>
              <a:rPr lang="en-US" sz="2000" dirty="0"/>
              <a:t>for binomial (see R help)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504" y="4113963"/>
            <a:ext cx="809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&gt;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rnorm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(10, mean=10, 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sd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=2)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customized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 mean and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sd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[1]  6.253392  9.527140  9.398857 11.932284 11.472909</a:t>
            </a:r>
          </a:p>
          <a:p>
            <a:r>
              <a:rPr lang="en-US" dirty="0">
                <a:latin typeface="Lucida Console" panose="020B0609040504020204" pitchFamily="49" charset="0"/>
              </a:rPr>
              <a:t>[2] 10.714245  7.656026 11.302829  9.332930 10.264157</a:t>
            </a:r>
          </a:p>
        </p:txBody>
      </p:sp>
    </p:spTree>
    <p:extLst>
      <p:ext uri="{BB962C8B-B14F-4D97-AF65-F5344CB8AC3E}">
        <p14:creationId xmlns:p14="http://schemas.microsoft.com/office/powerpoint/2010/main" val="286950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922" y="1432092"/>
            <a:ext cx="8198109" cy="47337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spc="-1" dirty="0">
                <a:solidFill>
                  <a:srgbClr val="262626"/>
                </a:solidFill>
              </a:rPr>
              <a:t>  </a:t>
            </a:r>
            <a:r>
              <a:rPr lang="en-US" sz="2000" b="1" spc="-1" dirty="0">
                <a:solidFill>
                  <a:srgbClr val="262626"/>
                </a:solidFill>
              </a:rPr>
              <a:t>Take-home exam</a:t>
            </a:r>
            <a:r>
              <a:rPr lang="en-US" sz="2000" spc="-1" dirty="0">
                <a:solidFill>
                  <a:srgbClr val="262626"/>
                </a:solidFill>
              </a:rPr>
              <a:t>: data analysis tasks, available on course page.</a:t>
            </a:r>
          </a:p>
          <a:p>
            <a:pPr marL="0" indent="0">
              <a:buNone/>
            </a:pPr>
            <a:r>
              <a:rPr lang="en-US" sz="2000" b="1" spc="-1" dirty="0">
                <a:solidFill>
                  <a:prstClr val="black"/>
                </a:solidFill>
              </a:rPr>
              <a:t>   Exam is graded as "pass" or "fail".</a:t>
            </a:r>
          </a:p>
          <a:p>
            <a:pPr marL="0" indent="0">
              <a:buNone/>
            </a:pPr>
            <a:endParaRPr lang="en-US" sz="2000" spc="-1" dirty="0">
              <a:solidFill>
                <a:srgbClr val="262626"/>
              </a:solidFill>
            </a:endParaRPr>
          </a:p>
          <a:p>
            <a:pPr marL="723900" lvl="1" indent="-263525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en-US" spc="-1" dirty="0">
                <a:solidFill>
                  <a:srgbClr val="262626"/>
                </a:solidFill>
              </a:rPr>
              <a:t>Submit analysis to </a:t>
            </a:r>
            <a:r>
              <a:rPr lang="en-US" spc="-1" dirty="0">
                <a:solidFill>
                  <a:srgbClr val="26262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wandrille.</a:t>
            </a:r>
            <a:r>
              <a:rPr lang="en-US" spc="-1" dirty="0">
                <a:solidFill>
                  <a:srgbClr val="262626"/>
                </a:solidFill>
                <a:hlinkClick r:id="rId2"/>
              </a:rPr>
              <a:t>d</a:t>
            </a:r>
            <a:r>
              <a:rPr lang="en-US" spc="-1" dirty="0">
                <a:solidFill>
                  <a:srgbClr val="26262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uchemin@unibas.ch</a:t>
            </a:r>
            <a:r>
              <a:rPr lang="en-US" spc="-1" dirty="0">
                <a:solidFill>
                  <a:srgbClr val="262626"/>
                </a:solidFill>
              </a:rPr>
              <a:t> </a:t>
            </a:r>
            <a:r>
              <a:rPr lang="en-US" b="1" spc="-1" dirty="0">
                <a:solidFill>
                  <a:srgbClr val="262626"/>
                </a:solidFill>
              </a:rPr>
              <a:t>by Friday 10 Feb., 2023, midnight.</a:t>
            </a:r>
            <a:endParaRPr lang="en-US" b="1" spc="-1" dirty="0">
              <a:solidFill>
                <a:srgbClr val="262626"/>
              </a:solidFill>
              <a:cs typeface="Calibri"/>
            </a:endParaRPr>
          </a:p>
          <a:p>
            <a:pPr marL="723900" lvl="1" indent="-263525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en-US" spc="-1" dirty="0">
                <a:solidFill>
                  <a:srgbClr val="262626"/>
                </a:solidFill>
              </a:rPr>
              <a:t>If you pass, you will receive a certificate of achievement from the SIB Training Team, which you can submit to your educational institution.</a:t>
            </a:r>
            <a:endParaRPr lang="en-US" spc="-1" dirty="0">
              <a:solidFill>
                <a:srgbClr val="262626"/>
              </a:solidFill>
              <a:cs typeface="Calibri"/>
            </a:endParaRPr>
          </a:p>
          <a:p>
            <a:pPr marL="723900" lvl="1" indent="-263525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endParaRPr lang="en-US" spc="-1" dirty="0">
              <a:solidFill>
                <a:srgbClr val="262626"/>
              </a:solidFill>
              <a:cs typeface="Calibri"/>
            </a:endParaRPr>
          </a:p>
          <a:p>
            <a:pPr marL="723900" lvl="1" indent="-263525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en-US" spc="-1" dirty="0">
                <a:solidFill>
                  <a:srgbClr val="262626"/>
                </a:solidFill>
              </a:rPr>
              <a:t>If you don't take the exam, you will receive a certificate of attendance.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3922" y="470552"/>
            <a:ext cx="7749959" cy="7510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" dirty="0">
                <a:solidFill>
                  <a:srgbClr val="4F81BD"/>
                </a:solidFill>
              </a:rPr>
              <a:t>Exam – for 0.5 ECTS credit points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69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572695" cy="5593863"/>
          </a:xfrm>
        </p:spPr>
        <p:txBody>
          <a:bodyPr/>
          <a:lstStyle/>
          <a:p>
            <a:r>
              <a:rPr lang="en-US" sz="2400" dirty="0"/>
              <a:t>The function </a:t>
            </a:r>
            <a:r>
              <a:rPr lang="en-US" sz="2400" b="1" dirty="0" err="1">
                <a:solidFill>
                  <a:srgbClr val="4F81BD"/>
                </a:solidFill>
              </a:rPr>
              <a:t>hist</a:t>
            </a:r>
            <a:r>
              <a:rPr lang="en-US" sz="2400" b="1" dirty="0">
                <a:solidFill>
                  <a:srgbClr val="4F81BD"/>
                </a:solidFill>
              </a:rPr>
              <a:t>()</a:t>
            </a:r>
            <a:r>
              <a:rPr lang="en-US" sz="2400" dirty="0"/>
              <a:t> produces a histogram, which counts the number of observations that fall into different ranges (bins)</a:t>
            </a:r>
          </a:p>
          <a:p>
            <a:pPr marL="266700" lvl="1" indent="-266700"/>
            <a:r>
              <a:rPr lang="en-US" dirty="0"/>
              <a:t>Rough visual representation of the distribution of the data.</a:t>
            </a:r>
          </a:p>
          <a:p>
            <a:pPr lvl="1"/>
            <a:r>
              <a:rPr lang="en-US" sz="2000" b="1" dirty="0"/>
              <a:t>x  </a:t>
            </a:r>
            <a:r>
              <a:rPr lang="en-US" sz="2000" dirty="0"/>
              <a:t>vector of data values for which the histogram will be constructed</a:t>
            </a:r>
          </a:p>
          <a:p>
            <a:pPr lvl="1"/>
            <a:r>
              <a:rPr lang="en-US" sz="2000" b="1" dirty="0"/>
              <a:t>breaks </a:t>
            </a:r>
            <a:r>
              <a:rPr lang="en-US" sz="2000" dirty="0"/>
              <a:t>either a vector indicating breakpoints between histogram bins, or a single number for the number of bins (used as suggestion)</a:t>
            </a:r>
          </a:p>
          <a:p>
            <a:pPr lvl="1"/>
            <a:r>
              <a:rPr lang="en-US" sz="2000" b="1" dirty="0" err="1"/>
              <a:t>freq</a:t>
            </a:r>
            <a:r>
              <a:rPr lang="en-US" sz="2000" b="1" dirty="0"/>
              <a:t> </a:t>
            </a:r>
            <a:r>
              <a:rPr lang="en-US" sz="2000" dirty="0"/>
              <a:t>logical. If TRUE, cell height represents counts per bin. If FALSE, cell height is the fraction of values that fall into each bin (probability density).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4F81B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x &lt;-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rnorm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(10000)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hist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(x, breaks=20,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</a:t>
            </a:r>
            <a:r>
              <a:rPr lang="fr-FR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freq</a:t>
            </a:r>
            <a:r>
              <a:rPr lang="fr-FR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=FALSE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main="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Hist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col="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pink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 err="1"/>
              <a:t>hist</a:t>
            </a:r>
            <a:r>
              <a:rPr lang="en-US" sz="2800" dirty="0"/>
              <a:t>()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230" y="4108322"/>
            <a:ext cx="4661140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310229" cy="5593863"/>
          </a:xfrm>
        </p:spPr>
        <p:txBody>
          <a:bodyPr/>
          <a:lstStyle/>
          <a:p>
            <a:r>
              <a:rPr lang="en-US" sz="2400"/>
              <a:t>To add a smooth line to a histogram, use </a:t>
            </a:r>
            <a:r>
              <a:rPr lang="en-US" sz="2400">
                <a:solidFill>
                  <a:srgbClr val="4E81BD"/>
                </a:solidFill>
              </a:rPr>
              <a:t>density(), </a:t>
            </a:r>
            <a:r>
              <a:rPr lang="en-US" sz="2400">
                <a:solidFill>
                  <a:schemeClr val="tx1"/>
                </a:solidFill>
              </a:rPr>
              <a:t>which computes estimates of the probability density (kernel density estimates)</a:t>
            </a:r>
            <a:r>
              <a:rPr lang="en-US" sz="2400"/>
              <a:t>. </a:t>
            </a:r>
            <a:endParaRPr lang="en-US" sz="2400" dirty="0"/>
          </a:p>
          <a:p>
            <a:r>
              <a:rPr lang="en-US" sz="2400"/>
              <a:t>This works as a complementary representation of the histogram </a:t>
            </a:r>
            <a:r>
              <a:rPr lang="en-US" sz="2400">
                <a:solidFill>
                  <a:schemeClr val="accent1"/>
                </a:solidFill>
              </a:rPr>
              <a:t>only </a:t>
            </a:r>
            <a:r>
              <a:rPr lang="en-US" sz="2400"/>
              <a:t>when </a:t>
            </a:r>
            <a:r>
              <a:rPr lang="en-US" sz="2400">
                <a:solidFill>
                  <a:schemeClr val="accent1"/>
                </a:solidFill>
              </a:rPr>
              <a:t>freq = FALSE</a:t>
            </a:r>
            <a:endParaRPr lang="en-US" sz="2400" dirty="0">
              <a:solidFill>
                <a:schemeClr val="accent1"/>
              </a:solidFill>
            </a:endParaRPr>
          </a:p>
          <a:p>
            <a:pPr marL="266700" lvl="1" indent="-266700"/>
            <a:r>
              <a:rPr lang="en-US"/>
              <a:t>The line produced by density() often reflects the distribution better than a histogram</a:t>
            </a:r>
            <a:r>
              <a:rPr lang="en-US" dirty="0"/>
              <a:t>.</a:t>
            </a:r>
          </a:p>
          <a:p>
            <a:pPr marL="266700" lvl="1" indent="-266700"/>
            <a:r>
              <a:rPr lang="en-US"/>
              <a:t>Use </a:t>
            </a:r>
            <a:r>
              <a:rPr lang="en-US">
                <a:solidFill>
                  <a:srgbClr val="4E81BD"/>
                </a:solidFill>
              </a:rPr>
              <a:t>lines() </a:t>
            </a:r>
            <a:r>
              <a:rPr lang="en-US"/>
              <a:t>to plot the result as a line on top of the histogram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1800" dirty="0">
              <a:solidFill>
                <a:srgbClr val="4F81B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x &lt;- rnorm(10000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hist(x, freq=FALSE, 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main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fr-FR" sz="180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Hist</a:t>
            </a: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col ="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pink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lines(</a:t>
            </a:r>
            <a:r>
              <a:rPr lang="fr-FR" sz="1800" b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density(x)</a:t>
            </a: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col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fr-FR" sz="180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blue</a:t>
            </a: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lwd=3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The hist() and density() functions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090" y="4108322"/>
            <a:ext cx="4661140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The boxplot()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501" y="732200"/>
            <a:ext cx="881525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Convenient way of depicting the </a:t>
            </a:r>
            <a:r>
              <a:rPr lang="en-US" sz="2400" dirty="0">
                <a:solidFill>
                  <a:schemeClr val="accent1"/>
                </a:solidFill>
              </a:rPr>
              <a:t>spread of numerical data</a:t>
            </a:r>
          </a:p>
          <a:p>
            <a:r>
              <a:rPr lang="en-US" sz="2000" dirty="0"/>
              <a:t>Box: Interquartile range (IQR), contains 50% of points</a:t>
            </a:r>
          </a:p>
          <a:p>
            <a:r>
              <a:rPr lang="en-US" sz="2000" dirty="0"/>
              <a:t>Whiskers: Extend from box, indicate variability outside upper and lower quartiles</a:t>
            </a:r>
          </a:p>
          <a:p>
            <a:r>
              <a:rPr lang="en-US" sz="2000" dirty="0"/>
              <a:t>Outliers: May be plotted as individual points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1808" y="2330478"/>
            <a:ext cx="2982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Example:</a:t>
            </a:r>
          </a:p>
          <a:p>
            <a:r>
              <a:rPr lang="en-US" sz="2000" dirty="0"/>
              <a:t>Melanoma thickness (mm)</a:t>
            </a:r>
          </a:p>
          <a:p>
            <a:r>
              <a:rPr lang="en-US" sz="2000" dirty="0"/>
              <a:t>in 205 patients</a:t>
            </a:r>
          </a:p>
        </p:txBody>
      </p:sp>
    </p:spTree>
    <p:extLst>
      <p:ext uri="{BB962C8B-B14F-4D97-AF65-F5344CB8AC3E}">
        <p14:creationId xmlns:p14="http://schemas.microsoft.com/office/powerpoint/2010/main" val="188968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The boxplot()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501" y="732200"/>
            <a:ext cx="881525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Convenient way of depicting the </a:t>
            </a:r>
            <a:r>
              <a:rPr lang="en-US" sz="2400" dirty="0">
                <a:solidFill>
                  <a:schemeClr val="accent1"/>
                </a:solidFill>
              </a:rPr>
              <a:t>spread of numerical data</a:t>
            </a:r>
          </a:p>
          <a:p>
            <a:r>
              <a:rPr lang="en-US" sz="2000" dirty="0"/>
              <a:t>Box: Interquartile range (IQR), contains 50% of points</a:t>
            </a:r>
          </a:p>
          <a:p>
            <a:r>
              <a:rPr lang="en-US" sz="2000" dirty="0"/>
              <a:t>Whiskers: Extend from box, indicate variability outside upper and lower quartiles</a:t>
            </a:r>
          </a:p>
          <a:p>
            <a:r>
              <a:rPr lang="en-US" sz="2000" dirty="0"/>
              <a:t>Outliers: May be plotted as individual points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1808" y="2330478"/>
            <a:ext cx="2982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Example:</a:t>
            </a:r>
          </a:p>
          <a:p>
            <a:r>
              <a:rPr lang="en-US" sz="2000" dirty="0"/>
              <a:t>Melanoma thickness (mm)</a:t>
            </a:r>
          </a:p>
          <a:p>
            <a:r>
              <a:rPr lang="en-US" sz="2000" dirty="0"/>
              <a:t>in 205 patients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30277" y="4727787"/>
            <a:ext cx="4651163" cy="1682689"/>
            <a:chOff x="4330277" y="4727787"/>
            <a:chExt cx="4651163" cy="1682689"/>
          </a:xfrm>
        </p:grpSpPr>
        <p:sp>
          <p:nvSpPr>
            <p:cNvPr id="24" name="Right Brace 23"/>
            <p:cNvSpPr/>
            <p:nvPr/>
          </p:nvSpPr>
          <p:spPr>
            <a:xfrm>
              <a:off x="4330277" y="5546097"/>
              <a:ext cx="463827" cy="569971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5" name="Right Brace 24"/>
            <p:cNvSpPr/>
            <p:nvPr/>
          </p:nvSpPr>
          <p:spPr>
            <a:xfrm>
              <a:off x="4338265" y="4727787"/>
              <a:ext cx="463827" cy="80656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Brace 25"/>
            <p:cNvSpPr/>
            <p:nvPr/>
          </p:nvSpPr>
          <p:spPr>
            <a:xfrm>
              <a:off x="4330278" y="6127812"/>
              <a:ext cx="463827" cy="19599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53762" y="5646416"/>
              <a:ext cx="3546535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Box: Interquartile range (Q1 to Q3)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53762" y="4948360"/>
              <a:ext cx="4097114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E81BD"/>
                  </a:solidFill>
                </a:rPr>
                <a:t>Whisker: covers all points &lt; Q3 + 1.5 * IQR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53762" y="6041144"/>
              <a:ext cx="412767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E81BD"/>
                  </a:solidFill>
                </a:rPr>
                <a:t>Whisker: covers all points &gt; Q1 - 1.5 * IQR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61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58501" y="862471"/>
            <a:ext cx="85015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&gt;library(MASS)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&gt;data(Melanoma) </a:t>
            </a:r>
            <a:r>
              <a:rPr lang="en-US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#Data from MASS package. 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205 patients in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Denmark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with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malignant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</a:t>
            </a:r>
            <a:endParaRPr lang="fr-FR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endParaRPr lang="fr-FR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head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#look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inside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the data set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 time status sex age year thickness ulcer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1   10      3   1  76 1972      6.76     1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2   30      3   1  56 1968      0.65     0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3   35      2   1  41 1977      1.34     0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4   99      3   0  71 1968      2.90     0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5  185      1   1  52 1965     12.08     1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6  204      1   1  28 1971      4.84     1</a:t>
            </a:r>
          </a:p>
          <a:p>
            <a:endParaRPr lang="en-US" dirty="0">
              <a:solidFill>
                <a:srgbClr val="333333"/>
              </a:solidFill>
              <a:latin typeface="+mj-lt"/>
              <a:cs typeface="Arial" pitchFamily="34" charset="0"/>
            </a:endParaRPr>
          </a:p>
          <a:p>
            <a:endParaRPr lang="en-US" dirty="0">
              <a:solidFill>
                <a:srgbClr val="333333"/>
              </a:solidFill>
              <a:latin typeface="Lucida Console" panose="020B0609040504020204" pitchFamily="49" charset="0"/>
              <a:cs typeface="Arial" pitchFamily="34" charset="0"/>
            </a:endParaRP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&gt;boxplot(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Tumour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thickness (mm)",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col="white")</a:t>
            </a:r>
          </a:p>
          <a:p>
            <a:endParaRPr lang="en-US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Boxplot: data and plotting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497" b="13741"/>
          <a:stretch/>
        </p:blipFill>
        <p:spPr>
          <a:xfrm>
            <a:off x="5922043" y="4563290"/>
            <a:ext cx="2837987" cy="215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8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Make separate boxplots for </a:t>
            </a:r>
            <a:r>
              <a:rPr lang="en-US" sz="2400" dirty="0">
                <a:solidFill>
                  <a:srgbClr val="4E81BD"/>
                </a:solidFill>
              </a:rPr>
              <a:t>subgroups</a:t>
            </a:r>
            <a:r>
              <a:rPr lang="en-US" sz="2400" dirty="0"/>
              <a:t> of data</a:t>
            </a:r>
          </a:p>
          <a:p>
            <a:r>
              <a:rPr lang="en-US" sz="2400" dirty="0">
                <a:solidFill>
                  <a:schemeClr val="tx1"/>
                </a:solidFill>
              </a:rPr>
              <a:t>Plot</a:t>
            </a:r>
            <a:r>
              <a:rPr lang="en-US" sz="2400" dirty="0">
                <a:solidFill>
                  <a:srgbClr val="4E81BD"/>
                </a:solidFill>
              </a:rPr>
              <a:t> individual data points </a:t>
            </a:r>
            <a:r>
              <a:rPr lang="en-US" sz="2400" dirty="0"/>
              <a:t>as an overlay of the boxplots.</a:t>
            </a:r>
          </a:p>
          <a:p>
            <a:endParaRPr lang="en-US" sz="2400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8397126" cy="387798"/>
          </a:xfrm>
        </p:spPr>
        <p:txBody>
          <a:bodyPr/>
          <a:lstStyle/>
          <a:p>
            <a:r>
              <a:rPr lang="en-US" sz="2800"/>
              <a:t>More boxplots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94" y="1953912"/>
            <a:ext cx="6841548" cy="41928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9994" y="6362806"/>
            <a:ext cx="647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status: 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1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died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from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melanoma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, 2 alive, 3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dead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from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other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causes</a:t>
            </a:r>
            <a:endParaRPr lang="en-US" dirty="0">
              <a:solidFill>
                <a:srgbClr val="C00000"/>
              </a:solidFill>
              <a:latin typeface="+mj-lt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41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More boxplots: data preparation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0832" y="1228360"/>
            <a:ext cx="8670300" cy="4247317"/>
            <a:chOff x="330832" y="1228360"/>
            <a:chExt cx="8670300" cy="4247317"/>
          </a:xfrm>
        </p:grpSpPr>
        <p:sp>
          <p:nvSpPr>
            <p:cNvPr id="7" name="ZoneTexte 6"/>
            <p:cNvSpPr txBox="1"/>
            <p:nvPr/>
          </p:nvSpPr>
          <p:spPr>
            <a:xfrm>
              <a:off x="330832" y="1228360"/>
              <a:ext cx="867030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#check if the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grouping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variable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is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a factor (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it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is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not!)</a:t>
              </a:r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&gt;</a:t>
              </a:r>
              <a:r>
                <a:rPr lang="en-US" dirty="0" err="1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str</a:t>
              </a:r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(Melanoma)</a:t>
              </a:r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'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data.frame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':	205 obs. of  10 variables: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time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10 30 35 99 185 204 210 232 232 279 ...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$ status   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: </a:t>
              </a:r>
              <a:r>
                <a:rPr lang="en-US" dirty="0" err="1">
                  <a:solidFill>
                    <a:srgbClr val="C00000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3 3 2 3 1 1 1 3 1 1 ...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sex 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1 1 1 0 1 1 1 0 1 0 ...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age 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76 56 41 71 52 28 77 60 49 68 ...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year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1972 1968 1977 1968 1965 1971 1972 1974 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thickness: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num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6.76 0.65 1.34 2.9 12.08 ...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ulcer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1 0 0 0 1 1 1 1 1 1</a:t>
              </a:r>
            </a:p>
            <a:p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#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coerce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the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grouping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variable to factor</a:t>
              </a:r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&gt;</a:t>
              </a:r>
              <a:r>
                <a:rPr lang="en-US" dirty="0" err="1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Melanoma$status</a:t>
              </a:r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&lt;- factor(</a:t>
              </a:r>
              <a:r>
                <a:rPr lang="en-US" dirty="0" err="1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Melanoma$status</a:t>
              </a:r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2287320" y="2655752"/>
              <a:ext cx="526473" cy="27709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568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More boxplots: plotting code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23575" y="829217"/>
            <a:ext cx="86703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  <a:cs typeface="Arial" pitchFamily="34" charset="0"/>
              </a:rPr>
              <a:t>Method 1: Data subsets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&gt;boxplot(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=="1"],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=="2"],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=="3"],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main="Thickness of melanoma per patient status",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="status",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Tumour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thickness",  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names=c("1","2","3")) </a:t>
            </a:r>
          </a:p>
          <a:p>
            <a:endParaRPr lang="en-US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col="blue",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=19) </a:t>
            </a:r>
            <a:r>
              <a:rPr lang="en-US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#adds the actual data points to the plot</a:t>
            </a:r>
          </a:p>
          <a:p>
            <a:pPr defTabSz="457200">
              <a:defRPr/>
            </a:pPr>
            <a:endParaRPr lang="en-US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defTabSz="457200">
              <a:defRPr/>
            </a:pPr>
            <a:r>
              <a:rPr lang="en-US" sz="2000" b="1" dirty="0">
                <a:solidFill>
                  <a:srgbClr val="333333"/>
                </a:solidFill>
                <a:cs typeface="Arial" pitchFamily="34" charset="0"/>
              </a:rPr>
              <a:t>Method 2: Formulas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&gt;boxplot(thickness ~ status, data=Melanoma, 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main="Thickness of melanoma per patient status",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="status",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Tumour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thickness")</a:t>
            </a:r>
          </a:p>
          <a:p>
            <a:pPr defTabSz="457200">
              <a:defRPr/>
            </a:pPr>
            <a:endParaRPr lang="en-US" dirty="0">
              <a:solidFill>
                <a:srgbClr val="4F81BD"/>
              </a:solidFill>
              <a:cs typeface="Arial" pitchFamily="34" charset="0"/>
            </a:endParaRP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&gt;points(thickness ~ status, data=Melanoma, 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col="blue",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=19) </a:t>
            </a:r>
            <a:r>
              <a:rPr lang="en-US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#adds the actual data points to the plot</a:t>
            </a:r>
          </a:p>
        </p:txBody>
      </p:sp>
    </p:spTree>
    <p:extLst>
      <p:ext uri="{BB962C8B-B14F-4D97-AF65-F5344CB8AC3E}">
        <p14:creationId xmlns:p14="http://schemas.microsoft.com/office/powerpoint/2010/main" val="17892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472199" cy="5499789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4F81BD"/>
                </a:solidFill>
              </a:rPr>
              <a:t>abline</a:t>
            </a:r>
            <a:r>
              <a:rPr lang="en-US" sz="2400" b="1" dirty="0">
                <a:solidFill>
                  <a:srgbClr val="4F81BD"/>
                </a:solidFill>
              </a:rPr>
              <a:t>()</a:t>
            </a:r>
            <a:r>
              <a:rPr lang="en-US" sz="2400" dirty="0">
                <a:solidFill>
                  <a:srgbClr val="4F81BD"/>
                </a:solidFill>
              </a:rPr>
              <a:t> </a:t>
            </a:r>
            <a:r>
              <a:rPr lang="en-US" sz="2400" dirty="0"/>
              <a:t>adds one or more straight lines through the current plot – vertical, horizontal or sloped.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Useful for</a:t>
            </a:r>
          </a:p>
          <a:p>
            <a:pPr lvl="1"/>
            <a:r>
              <a:rPr lang="en-US" sz="2000" dirty="0"/>
              <a:t>showing boundaries and cutoffs</a:t>
            </a:r>
          </a:p>
          <a:p>
            <a:pPr lvl="1"/>
            <a:r>
              <a:rPr lang="en-US" sz="2000" dirty="0"/>
              <a:t>fitting straight trend lines through the data (cf. ?lm)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Arguments: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v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</a:t>
            </a:r>
            <a:r>
              <a:rPr lang="en-GB" sz="1800" dirty="0">
                <a:solidFill>
                  <a:schemeClr val="tx1"/>
                </a:solidFill>
              </a:rPr>
              <a:t>…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):</a:t>
            </a:r>
            <a:r>
              <a:rPr lang="en-GB" sz="2000" dirty="0">
                <a:solidFill>
                  <a:schemeClr val="tx1"/>
                </a:solidFill>
              </a:rPr>
              <a:t>	                add vertical line(s) at the given x value(s)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</a:t>
            </a:r>
            <a:r>
              <a:rPr lang="en-GB" sz="1800" dirty="0">
                <a:solidFill>
                  <a:schemeClr val="tx1"/>
                </a:solidFill>
              </a:rPr>
              <a:t>…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):        </a:t>
            </a:r>
            <a:r>
              <a:rPr lang="en-GB" sz="2000" dirty="0">
                <a:solidFill>
                  <a:schemeClr val="tx1"/>
                </a:solidFill>
              </a:rPr>
              <a:t>add horizontal line(s) at the given y value(s)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 ,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 ):</a:t>
            </a:r>
            <a:r>
              <a:rPr lang="en-GB" sz="2000" dirty="0">
                <a:solidFill>
                  <a:schemeClr val="tx1"/>
                </a:solidFill>
              </a:rPr>
              <a:t> 	                add an affine line with intercept a and slope b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reg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lm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dirty="0">
                <a:solidFill>
                  <a:schemeClr val="tx1"/>
                </a:solidFill>
              </a:rPr>
              <a:t>…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):</a:t>
            </a:r>
            <a:r>
              <a:rPr lang="en-GB" sz="2000" dirty="0">
                <a:solidFill>
                  <a:schemeClr val="tx1"/>
                </a:solidFill>
              </a:rPr>
              <a:t> 	add a trend line from a linear regression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4F81BD"/>
                </a:solidFill>
              </a:rPr>
              <a:t>                                                                 </a:t>
            </a:r>
            <a:r>
              <a:rPr lang="en-US" sz="2000" dirty="0">
                <a:solidFill>
                  <a:schemeClr val="tx1"/>
                </a:solidFill>
              </a:rPr>
              <a:t>equivalent to </a:t>
            </a:r>
            <a:r>
              <a:rPr lang="en-US" sz="2000" dirty="0" err="1">
                <a:solidFill>
                  <a:srgbClr val="4F81BD"/>
                </a:solidFill>
              </a:rPr>
              <a:t>abline</a:t>
            </a:r>
            <a:r>
              <a:rPr lang="en-US" sz="2000" dirty="0">
                <a:solidFill>
                  <a:srgbClr val="4F81BD"/>
                </a:solidFill>
              </a:rPr>
              <a:t>(lm(</a:t>
            </a:r>
            <a:r>
              <a:rPr lang="en-GB" sz="2000" dirty="0">
                <a:solidFill>
                  <a:schemeClr val="tx1"/>
                </a:solidFill>
              </a:rPr>
              <a:t>…</a:t>
            </a:r>
            <a:r>
              <a:rPr lang="en-US" sz="2000" dirty="0">
                <a:solidFill>
                  <a:srgbClr val="4F81BD"/>
                </a:solidFill>
              </a:rPr>
              <a:t>))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The abline()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29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Example 1: Horizontal and vertical 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8501" y="4425611"/>
            <a:ext cx="8587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data(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)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 Daily measurements, New York, May-Sept. 1973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plot(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airquality$Wind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airquality$Ozone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pch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=20,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      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xlab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 "Wind (mph)",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ylab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="Ozone (ppb)")</a:t>
            </a:r>
          </a:p>
          <a:p>
            <a:endParaRPr lang="en-US" sz="1600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sz="1600" b="1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abline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(</a:t>
            </a:r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h=60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col="red",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lty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="dashed")</a:t>
            </a:r>
          </a:p>
          <a:p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sz="1600" b="1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abline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(</a:t>
            </a:r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v=</a:t>
            </a:r>
            <a:r>
              <a:rPr lang="en-US" sz="1600" b="1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seq</a:t>
            </a:r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(3,21,3), 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col="grey",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lty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dotdash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")</a:t>
            </a:r>
          </a:p>
          <a:p>
            <a:endParaRPr lang="en-US" sz="1600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legend("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topright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", "Maximum allowable ozone concentration",  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         col="red",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lty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="dashed")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76" y="826903"/>
            <a:ext cx="6110827" cy="350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9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1091300" y="2988000"/>
            <a:ext cx="6744600" cy="72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CH" sz="2400">
                <a:solidFill>
                  <a:srgbClr val="4F81BD"/>
                </a:solidFill>
                <a:latin typeface="Calibri" charset="0"/>
                <a:ea typeface="Calibri" charset="0"/>
                <a:cs typeface="Calibri" charset="0"/>
              </a:rPr>
              <a:t>Building graphics </a:t>
            </a:r>
            <a:r>
              <a:rPr lang="fr-CH"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R (basic plotting</a:t>
            </a:r>
            <a:r>
              <a:rPr lang="fr-CH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endParaRPr lang="en-GB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278500" y="1957414"/>
            <a:ext cx="5760000" cy="720000"/>
          </a:xfrm>
        </p:spPr>
        <p:txBody>
          <a:bodyPr/>
          <a:lstStyle/>
          <a:p>
            <a:r>
              <a:rPr lang="en-GB" sz="2800">
                <a:solidFill>
                  <a:srgbClr val="4F81BD"/>
                </a:solidFill>
                <a:latin typeface="Calibri" charset="0"/>
                <a:ea typeface="Calibri" charset="0"/>
                <a:cs typeface="Calibri" charset="0"/>
              </a:rPr>
              <a:t>Day 2</a:t>
            </a:r>
            <a:endParaRPr lang="en-GB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19"/>
          <p:cNvSpPr/>
          <p:nvPr/>
        </p:nvSpPr>
        <p:spPr>
          <a:xfrm>
            <a:off x="220800" y="2867868"/>
            <a:ext cx="576000" cy="576000"/>
          </a:xfrm>
          <a:prstGeom prst="roundRect">
            <a:avLst/>
          </a:prstGeom>
          <a:solidFill>
            <a:srgbClr val="575757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06</a:t>
            </a:r>
          </a:p>
        </p:txBody>
      </p:sp>
      <p:sp>
        <p:nvSpPr>
          <p:cNvPr id="11" name="Rounded Rectangle 19"/>
          <p:cNvSpPr/>
          <p:nvPr/>
        </p:nvSpPr>
        <p:spPr>
          <a:xfrm>
            <a:off x="220800" y="3939393"/>
            <a:ext cx="576000" cy="576000"/>
          </a:xfrm>
          <a:prstGeom prst="roundRect">
            <a:avLst/>
          </a:prstGeom>
          <a:solidFill>
            <a:srgbClr val="575757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000" b="1">
                <a:solidFill>
                  <a:schemeClr val="bg1"/>
                </a:solidFill>
                <a:latin typeface="Arial"/>
                <a:cs typeface="Arial"/>
              </a:rPr>
              <a:t>07</a:t>
            </a:r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Titre 3"/>
          <p:cNvSpPr>
            <a:spLocks noGrp="1"/>
          </p:cNvSpPr>
          <p:nvPr/>
        </p:nvSpPr>
        <p:spPr>
          <a:xfrm>
            <a:off x="444822" y="196557"/>
            <a:ext cx="7943178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4E81BD"/>
                </a:solidFill>
              </a:rPr>
              <a:t>Outline</a:t>
            </a: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>
          <a:xfrm>
            <a:off x="278500" y="5614628"/>
            <a:ext cx="8286357" cy="994258"/>
          </a:xfrm>
          <a:prstGeom prst="rect">
            <a:avLst/>
          </a:prstGeom>
          <a:solidFill>
            <a:srgbClr val="1E497D"/>
          </a:solidFill>
        </p:spPr>
        <p:txBody>
          <a:bodyPr lIns="0" tIns="0" rIns="0" bIns="0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rgbClr val="F6F6F6"/>
                </a:solidFill>
                <a:latin typeface="Comic Sans MS" panose="030F0702030302020204" pitchFamily="66" charset="0"/>
              </a:rPr>
              <a:t>Examples and exercises are integrated in the chapters</a:t>
            </a:r>
            <a:endParaRPr lang="en-US" dirty="0">
              <a:solidFill>
                <a:srgbClr val="F6F6F6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Espace réservé du texte 1"/>
          <p:cNvSpPr>
            <a:spLocks noGrp="1"/>
          </p:cNvSpPr>
          <p:nvPr>
            <p:ph type="body" sz="quarter" idx="11"/>
          </p:nvPr>
        </p:nvSpPr>
        <p:spPr>
          <a:xfrm>
            <a:off x="1091300" y="3930121"/>
            <a:ext cx="7296700" cy="12574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CH" sz="2400">
                <a:solidFill>
                  <a:srgbClr val="4F81BD"/>
                </a:solidFill>
                <a:latin typeface="Calibri" charset="0"/>
                <a:ea typeface="Calibri" charset="0"/>
                <a:cs typeface="Calibri" charset="0"/>
              </a:rPr>
              <a:t>Starting with statistics</a:t>
            </a:r>
            <a:r>
              <a:rPr lang="fr-CH" sz="24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CH"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R (hypothesis testing, simple linear regression</a:t>
            </a:r>
            <a:r>
              <a:rPr lang="fr-CH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9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Example 2: Fitting a trend 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8501" y="4315596"/>
            <a:ext cx="8112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plot(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airquality$Wind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airquality$Ozone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pch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=20,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      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xlab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 "Wind (mph)",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ylab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="Ozone (ppb)")</a:t>
            </a:r>
          </a:p>
          <a:p>
            <a:endParaRPr lang="en-US" sz="1600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(lm(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airquality$Ozone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~ 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airquality$Wind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), </a:t>
            </a:r>
          </a:p>
          <a:p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col=2, 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=2)</a:t>
            </a:r>
          </a:p>
          <a:p>
            <a:endParaRPr lang="en-US" sz="1600" b="1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legend("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topright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legend= c("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measures","fitted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line"),</a:t>
            </a:r>
            <a:b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</a:b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 c(20, NA),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lty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= c(0, 1),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=c(NA, 2),</a:t>
            </a:r>
          </a:p>
          <a:p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col = c(1, 2),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= "gray90")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03" y="903144"/>
            <a:ext cx="6074597" cy="33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1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If x is a matrix or a data frame, </a:t>
            </a:r>
            <a:r>
              <a:rPr lang="en-US" sz="2400" b="1" dirty="0">
                <a:solidFill>
                  <a:srgbClr val="4F81BD"/>
                </a:solidFill>
              </a:rPr>
              <a:t>pairs()</a:t>
            </a:r>
            <a:r>
              <a:rPr lang="en-US" sz="2400" dirty="0">
                <a:solidFill>
                  <a:srgbClr val="4F81BD"/>
                </a:solidFill>
              </a:rPr>
              <a:t> draws all possible bivariate plots between the columns of x.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data(iris) 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contains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4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measurements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for 150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flowers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from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3  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species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of iris (Iris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versicolor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and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virginica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pairs(iris[,1:4], main="Edgar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Anderson's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Iris Data", 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=21,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"blue")[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]) </a:t>
            </a: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fr-FR" sz="2800"/>
              <a:t>Draftsman's or Pairs Scatter Plots</a:t>
            </a:r>
            <a:endParaRPr lang="fr-FR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93505" y="5333979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Colors:</a:t>
            </a:r>
          </a:p>
          <a:p>
            <a:r>
              <a:rPr lang="en-US" i="1"/>
              <a:t>setosa</a:t>
            </a:r>
            <a:r>
              <a:rPr lang="en-US"/>
              <a:t> in red</a:t>
            </a:r>
            <a:endParaRPr lang="en-US" dirty="0"/>
          </a:p>
          <a:p>
            <a:r>
              <a:rPr lang="en-US" i="1"/>
              <a:t>versicolor</a:t>
            </a:r>
            <a:r>
              <a:rPr lang="en-US"/>
              <a:t> in green</a:t>
            </a:r>
            <a:endParaRPr lang="en-US" dirty="0"/>
          </a:p>
          <a:p>
            <a:r>
              <a:rPr lang="en-US" i="1"/>
              <a:t>virginica</a:t>
            </a:r>
            <a:r>
              <a:rPr lang="en-US"/>
              <a:t> in blue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3505" y="461816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bg</a:t>
            </a:r>
            <a:r>
              <a:rPr lang="en-US" b="1" dirty="0"/>
              <a:t>:</a:t>
            </a:r>
          </a:p>
          <a:p>
            <a:r>
              <a:rPr lang="en-US" dirty="0"/>
              <a:t>color fill of circles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2" t="90269" r="71890" b="4415"/>
          <a:stretch/>
        </p:blipFill>
        <p:spPr>
          <a:xfrm>
            <a:off x="1998041" y="4956337"/>
            <a:ext cx="622301" cy="22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616" b="7086"/>
          <a:stretch/>
        </p:blipFill>
        <p:spPr>
          <a:xfrm>
            <a:off x="3310035" y="3342291"/>
            <a:ext cx="5569935" cy="33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0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705" y="4808414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Colors:</a:t>
            </a:r>
          </a:p>
          <a:p>
            <a:r>
              <a:rPr lang="en-US" i="1"/>
              <a:t>setosa</a:t>
            </a:r>
            <a:r>
              <a:rPr lang="en-US"/>
              <a:t> in red</a:t>
            </a:r>
            <a:endParaRPr lang="en-US" dirty="0"/>
          </a:p>
          <a:p>
            <a:r>
              <a:rPr lang="en-US" i="1"/>
              <a:t>versicolor</a:t>
            </a:r>
            <a:r>
              <a:rPr lang="en-US"/>
              <a:t> in green</a:t>
            </a:r>
            <a:endParaRPr lang="en-US" dirty="0"/>
          </a:p>
          <a:p>
            <a:r>
              <a:rPr lang="en-US" i="1"/>
              <a:t>virginica</a:t>
            </a:r>
            <a:r>
              <a:rPr lang="en-US"/>
              <a:t> in blue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67" r="2555" b="3933"/>
          <a:stretch/>
        </p:blipFill>
        <p:spPr>
          <a:xfrm>
            <a:off x="2420006" y="482970"/>
            <a:ext cx="6477307" cy="61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5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344402"/>
            <a:ext cx="8716493" cy="387798"/>
          </a:xfrm>
        </p:spPr>
        <p:txBody>
          <a:bodyPr/>
          <a:lstStyle/>
          <a:p>
            <a:r>
              <a:rPr lang="fr-FR" sz="2800" dirty="0"/>
              <a:t>Excursus: </a:t>
            </a:r>
            <a:r>
              <a:rPr lang="fr-FR" sz="2800" dirty="0" err="1"/>
              <a:t>Coloring</a:t>
            </a:r>
            <a:r>
              <a:rPr lang="fr-FR" sz="2800" dirty="0"/>
              <a:t> data points in the iris data(I)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752" y="2540282"/>
            <a:ext cx="880598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[1]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</a:t>
            </a:r>
          </a:p>
          <a:p>
            <a:r>
              <a:rPr lang="en-US" sz="1200" dirty="0"/>
              <a:t> [14]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</a:t>
            </a:r>
          </a:p>
          <a:p>
            <a:r>
              <a:rPr lang="en-US" sz="1200" dirty="0"/>
              <a:t> [27]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</a:t>
            </a:r>
          </a:p>
          <a:p>
            <a:r>
              <a:rPr lang="en-US" sz="1200" dirty="0"/>
              <a:t> [40]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versicolor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[53]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[66]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[79]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[92]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[105]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[118]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[131]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[144]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b="1" dirty="0"/>
              <a:t>Levels: </a:t>
            </a:r>
            <a:r>
              <a:rPr lang="en-US" sz="1200" b="1" dirty="0" err="1"/>
              <a:t>setosa</a:t>
            </a:r>
            <a:r>
              <a:rPr lang="en-US" sz="1200" b="1" dirty="0"/>
              <a:t> versicolor </a:t>
            </a:r>
            <a:r>
              <a:rPr lang="en-US" sz="1200" b="1" dirty="0" err="1"/>
              <a:t>virginica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81254" y="2115066"/>
            <a:ext cx="815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#factor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with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3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levels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254" y="5811115"/>
            <a:ext cx="6056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1 1 1 1 1 1 1 1 1 1 1 1 1 1 1 1 1 1 1 1 1 1 1 1 1 1 1 1 1 1 1 1 1 1 1 1 1 1 1 1 1 1 1</a:t>
            </a:r>
          </a:p>
          <a:p>
            <a:r>
              <a:rPr lang="en-US" sz="1200" dirty="0"/>
              <a:t> [44] 1 1 1 1 1 1 1 2 2 2 2 2 2 2 2 2 2 2 2 2 2 2 2 2 2 2 2 2 2 2 2 2 2 2 2 2 2 2 2 2 2 2 2</a:t>
            </a:r>
          </a:p>
          <a:p>
            <a:r>
              <a:rPr lang="en-US" sz="1200" dirty="0"/>
              <a:t> [87] 2 2 2 2 2 2 2 2 2 2 2 2 2 2 3 3 3 3 3 3 3 3 3 3 3 3 3 3 3 3 3 3 3 3 3 3 3 3 3 3 3 3 3</a:t>
            </a:r>
          </a:p>
          <a:p>
            <a:r>
              <a:rPr lang="en-US" sz="1200" dirty="0"/>
              <a:t>[130] 3 3 3 3 3 3 3 3 3 3 3 3 3 3 3 3 3 3 3 3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254" y="5441783"/>
            <a:ext cx="86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as.numeric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#factor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coerced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to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numeric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1254" y="1731662"/>
            <a:ext cx="840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this work?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254" y="1016069"/>
            <a:ext cx="830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blue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")[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  </a:t>
            </a:r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#color </a:t>
            </a:r>
            <a:r>
              <a:rPr lang="fr-FR" b="1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fill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188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344402"/>
            <a:ext cx="8716493" cy="387798"/>
          </a:xfrm>
        </p:spPr>
        <p:txBody>
          <a:bodyPr/>
          <a:lstStyle/>
          <a:p>
            <a:r>
              <a:rPr lang="fr-FR" sz="2800" dirty="0"/>
              <a:t>Excursus: </a:t>
            </a:r>
            <a:r>
              <a:rPr lang="fr-FR" sz="2800" dirty="0" err="1"/>
              <a:t>Coloring</a:t>
            </a:r>
            <a:r>
              <a:rPr lang="fr-FR" sz="2800" dirty="0"/>
              <a:t> data points in the iris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498" y="1994888"/>
            <a:ext cx="842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"blue")[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1254" y="938663"/>
            <a:ext cx="856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coloring strategy in the iris </a:t>
            </a:r>
            <a:r>
              <a:rPr lang="en-US" sz="2000" dirty="0" err="1"/>
              <a:t>draftman's</a:t>
            </a:r>
            <a:r>
              <a:rPr lang="en-US" sz="2000" dirty="0"/>
              <a:t> plot involves </a:t>
            </a:r>
            <a:r>
              <a:rPr lang="en-US" sz="2000" b="1" dirty="0" err="1"/>
              <a:t>subsetting</a:t>
            </a:r>
            <a:r>
              <a:rPr lang="en-US" sz="2000" dirty="0"/>
              <a:t> and </a:t>
            </a:r>
            <a:r>
              <a:rPr lang="en-US" sz="2000" b="1" dirty="0"/>
              <a:t>coercion:</a:t>
            </a:r>
            <a:r>
              <a:rPr lang="en-US" sz="2000" dirty="0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254" y="3303084"/>
            <a:ext cx="871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red", "green3", "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blue")[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as.numeric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20900" y="265100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equivalent to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8498" y="6300203"/>
            <a:ext cx="8739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60003"/>
                </a:solidFill>
              </a:rPr>
              <a:t>Inside the square brackets </a:t>
            </a:r>
            <a:r>
              <a:rPr lang="en-US" sz="2000" b="1" dirty="0">
                <a:solidFill>
                  <a:srgbClr val="4E81BD"/>
                </a:solidFill>
              </a:rPr>
              <a:t>[]</a:t>
            </a:r>
            <a:r>
              <a:rPr lang="en-US" sz="2000" b="1" dirty="0">
                <a:solidFill>
                  <a:srgbClr val="E60003"/>
                </a:solidFill>
              </a:rPr>
              <a:t> , the factor is automatically coerced to a numeric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22500" y="381580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equivalent to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1255" y="4328531"/>
            <a:ext cx="8405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=c("red","green3",blue")[c(</a:t>
            </a:r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1,1,1,1,1,1,1,1,1,1,1,1,1,1,1,1,1,1,1,1,1,1,1,1,1,1,1,1,1,1,1,1,1,1,1,1,1,1,1,1,1,1,1,1,1,1,1,1,1,2,2,2,2,2,2,2,2,2,2,2,2,2,2,2,2,2,2,2,2,2,2,2,2,2,2,2,2,2,2,2,2,2,2,2,2,2,2,2,2,2,2,2,2,2,2,2,2,2,2,3,3,3,3,3,3,3,3,3,3,3,3,3,3,3,3,3,3,3,3,3,3,3,3,3,3,3,3,3,3,3,3,3,3,3,3,3,3,3,3,3,3,3,3,3,3,3,3,3,3)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8499" y="1803401"/>
            <a:ext cx="8591743" cy="436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04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0" y="2387600"/>
            <a:ext cx="8581488" cy="9906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"blue")[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  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color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fill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500" y="3797300"/>
            <a:ext cx="8331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[1] "red"    "red"    "red"    "red"    "red"    "red"    "red"    "red"    "red"    "red"    "red"    "red"    "red"   </a:t>
            </a:r>
          </a:p>
          <a:p>
            <a:r>
              <a:rPr lang="en-US" sz="1200" dirty="0"/>
              <a:t> [14] "red"    "red"    "red"    "red"    "red"    "red"    "red"    "red"    "red"    "red"    "red"    "red"    "red"   </a:t>
            </a:r>
          </a:p>
          <a:p>
            <a:r>
              <a:rPr lang="en-US" sz="1200" dirty="0"/>
              <a:t> [27] "red"    "red"    "red"    "red"    "red"    "red"    "red"    "red"    "red"    "red"    "red"    "red"    "red"   </a:t>
            </a:r>
          </a:p>
          <a:p>
            <a:r>
              <a:rPr lang="en-US" sz="1200" dirty="0"/>
              <a:t> [40] "red"    "red"    "red"    "red"    "red"    "red"    "red"    "red"    "red"    "red"    "red"    "green3" "green3"</a:t>
            </a:r>
          </a:p>
          <a:p>
            <a:r>
              <a:rPr lang="en-US" sz="1200" dirty="0"/>
              <a:t> [53] "green3" "green3" "green3" "green3" "green3" "green3" "green3" "green3" "green3" "green3" "green3" "green3" "green3"</a:t>
            </a:r>
          </a:p>
          <a:p>
            <a:r>
              <a:rPr lang="en-US" sz="1200" dirty="0"/>
              <a:t> [66] "green3" "green3" "green3" "green3" "green3" "green3" "green3" "green3" "green3" "green3" "green3" "green3" "green3"</a:t>
            </a:r>
          </a:p>
          <a:p>
            <a:r>
              <a:rPr lang="en-US" sz="1200" dirty="0"/>
              <a:t> [79] "green3" "green3" "green3" "green3" "green3" "green3" "green3" "green3" "green3" "green3" "green3" "green3" "green3"</a:t>
            </a:r>
          </a:p>
          <a:p>
            <a:r>
              <a:rPr lang="en-US" sz="1200" dirty="0"/>
              <a:t> [92] "green3" "green3" "green3" "green3" "green3" "green3" "green3" "green3" "green3" "blue"   "blue"   "blue"   "blue"  </a:t>
            </a:r>
          </a:p>
          <a:p>
            <a:r>
              <a:rPr lang="en-US" sz="1200" dirty="0"/>
              <a:t>[105] "blue"   "blue"   "blue"   "blue"   "blue"   "blue"   "blue"   "blue"   "blue"   "blue"   "blue"   "blue"   "blue"  </a:t>
            </a:r>
          </a:p>
          <a:p>
            <a:r>
              <a:rPr lang="en-US" sz="1200" dirty="0"/>
              <a:t>[118] "blue"   "blue"   "blue"   "blue"   "blue"   "blue"   "blue"   "blue"   "blue"   "blue"   "blue"   "blue"   "blue"  </a:t>
            </a:r>
          </a:p>
          <a:p>
            <a:r>
              <a:rPr lang="en-US" sz="1200" dirty="0"/>
              <a:t>[131] "blue"   "blue"   "blue"   "blue"   "blue"   "blue"   "blue"   "blue"   "blue"   "blue"   "blue"   "blue"   "blue"  </a:t>
            </a:r>
          </a:p>
          <a:p>
            <a:r>
              <a:rPr lang="en-US" sz="1200" dirty="0"/>
              <a:t>[144] "blue"   "blue"   "blue"   "blue"   "blue"   "blue"   "blue" </a:t>
            </a:r>
          </a:p>
        </p:txBody>
      </p:sp>
      <p:sp>
        <p:nvSpPr>
          <p:cNvPr id="13" name="Titre 2"/>
          <p:cNvSpPr txBox="1">
            <a:spLocks/>
          </p:cNvSpPr>
          <p:nvPr/>
        </p:nvSpPr>
        <p:spPr>
          <a:xfrm>
            <a:off x="258500" y="344402"/>
            <a:ext cx="8716493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sz="2800" dirty="0"/>
              <a:t>Excursus: </a:t>
            </a:r>
            <a:r>
              <a:rPr lang="fr-FR" sz="2800" dirty="0" err="1"/>
              <a:t>Coloring</a:t>
            </a:r>
            <a:r>
              <a:rPr lang="fr-FR" sz="2800" dirty="0"/>
              <a:t> data points in the iris data (III)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899" y="1371600"/>
            <a:ext cx="811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results in a vector of color terms with 150 entries in the correct order. </a:t>
            </a:r>
          </a:p>
        </p:txBody>
      </p:sp>
    </p:spTree>
    <p:extLst>
      <p:ext uri="{BB962C8B-B14F-4D97-AF65-F5344CB8AC3E}">
        <p14:creationId xmlns:p14="http://schemas.microsoft.com/office/powerpoint/2010/main" val="271099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1010137"/>
            <a:ext cx="8569520" cy="5441463"/>
          </a:xfrm>
        </p:spPr>
        <p:txBody>
          <a:bodyPr/>
          <a:lstStyle/>
          <a:p>
            <a:r>
              <a:rPr lang="en-US" sz="2400" dirty="0" err="1"/>
              <a:t>Barplots</a:t>
            </a:r>
            <a:r>
              <a:rPr lang="en-US" sz="2400" dirty="0"/>
              <a:t> allow simple visualization of counts or numeric data.</a:t>
            </a:r>
          </a:p>
          <a:p>
            <a:r>
              <a:rPr lang="en-US" sz="2400" dirty="0"/>
              <a:t>Optional arguments can be used to customize the plot.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course_data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c(yr2011=25, yr2012=35, yr2013=50, yr2014=100)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barplot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course_data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main="Number of requests for R courses",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names.arg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=c("2011", "2012","2013", "2014"),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col=c("yellow", "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orange","red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"blue"))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The barplot() function</a:t>
            </a:r>
            <a:endParaRPr lang="en-US" sz="2800" dirty="0"/>
          </a:p>
        </p:txBody>
      </p:sp>
      <p:pic>
        <p:nvPicPr>
          <p:cNvPr id="4" name="Image 3" descr="Capture d’écran 2015-09-01 à 10.2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96" y="2192398"/>
            <a:ext cx="5458054" cy="25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0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7836095" cy="387798"/>
          </a:xfrm>
        </p:spPr>
        <p:txBody>
          <a:bodyPr/>
          <a:lstStyle/>
          <a:p>
            <a:r>
              <a:rPr lang="en-GB" sz="2800"/>
              <a:t>Customized barplot with sd error bars</a:t>
            </a:r>
            <a:endParaRPr lang="en-GB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8" y="1293541"/>
            <a:ext cx="5129561" cy="5129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65902" y="1661532"/>
            <a:ext cx="28881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year, R course requests were counted in 4 cities.</a:t>
            </a:r>
          </a:p>
          <a:p>
            <a:endParaRPr lang="en-US" dirty="0"/>
          </a:p>
          <a:p>
            <a:r>
              <a:rPr lang="en-US" dirty="0"/>
              <a:t>Bar heights: mean across all cities per year</a:t>
            </a:r>
          </a:p>
          <a:p>
            <a:endParaRPr lang="en-US" dirty="0"/>
          </a:p>
          <a:p>
            <a:r>
              <a:rPr lang="en-US" dirty="0"/>
              <a:t>Custom plotting using low level functions:</a:t>
            </a:r>
          </a:p>
          <a:p>
            <a:r>
              <a:rPr lang="en-US" dirty="0"/>
              <a:t>- add error bars (</a:t>
            </a:r>
            <a:r>
              <a:rPr lang="en-US" dirty="0" err="1"/>
              <a:t>std</a:t>
            </a:r>
            <a:r>
              <a:rPr lang="en-US" dirty="0"/>
              <a:t> dev.)</a:t>
            </a:r>
          </a:p>
          <a:p>
            <a:r>
              <a:rPr lang="en-US" dirty="0"/>
              <a:t>- add text to each bar (n=4)</a:t>
            </a:r>
          </a:p>
        </p:txBody>
      </p:sp>
    </p:spTree>
    <p:extLst>
      <p:ext uri="{BB962C8B-B14F-4D97-AF65-F5344CB8AC3E}">
        <p14:creationId xmlns:p14="http://schemas.microsoft.com/office/powerpoint/2010/main" val="3684032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942068"/>
            <a:ext cx="8494017" cy="564830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Create a data frame</a:t>
            </a:r>
            <a:endParaRPr lang="en-US" sz="14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data.frame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	 year = c("2011","2012","2013","2014",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	  "2011","2012","2013","2014",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	  "2011","2012","2013","2014",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	  "2011","2012","2013","2014"),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	city =  c("A","A","A","A", "B","B","B","B",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  	  "C","C","C","C", "D","D","D","D"),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nb_requests_courses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= c(30,36,50,98, 26,35,54,101,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                    28,38,51,105, 29,40,55,125))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Check what is inside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head(</a:t>
            </a:r>
            <a:r>
              <a:rPr lang="en-US" sz="1800" dirty="0" err="1">
                <a:solidFill>
                  <a:srgbClr val="4E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</a:t>
            </a: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 year 	     city    </a:t>
            </a:r>
            <a:r>
              <a:rPr lang="en-US" sz="1800" dirty="0" err="1">
                <a:latin typeface="Lucida Console" panose="020B0609040504020204" pitchFamily="49" charset="0"/>
                <a:ea typeface="Courier" charset="0"/>
                <a:cs typeface="Courier" charset="0"/>
              </a:rPr>
              <a:t>nb_requests_courses</a:t>
            </a:r>
            <a:endParaRPr lang="en-US" sz="1800" dirty="0"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1 2011        A                  30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2 2012        A                  36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3 2013        A                  50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4 2014        A                  98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5 2011        B                  26</a:t>
            </a:r>
          </a:p>
          <a:p>
            <a:pPr marL="0" indent="0">
              <a:buNone/>
            </a:pPr>
            <a:endParaRPr lang="en-US" sz="16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8054926" cy="387798"/>
          </a:xfrm>
        </p:spPr>
        <p:txBody>
          <a:bodyPr/>
          <a:lstStyle/>
          <a:p>
            <a:r>
              <a:rPr lang="en-GB" sz="2800" dirty="0"/>
              <a:t>Customized </a:t>
            </a:r>
            <a:r>
              <a:rPr lang="en-GB" sz="2800" dirty="0" err="1"/>
              <a:t>barplot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4F81BD"/>
                </a:solidFill>
              </a:rPr>
              <a:t>with </a:t>
            </a:r>
            <a:r>
              <a:rPr lang="en-GB" sz="2800" dirty="0" err="1">
                <a:solidFill>
                  <a:srgbClr val="4F81BD"/>
                </a:solidFill>
              </a:rPr>
              <a:t>sd</a:t>
            </a:r>
            <a:r>
              <a:rPr lang="en-GB" sz="2800" dirty="0">
                <a:solidFill>
                  <a:srgbClr val="4F81BD"/>
                </a:solidFill>
              </a:rPr>
              <a:t> </a:t>
            </a:r>
            <a:r>
              <a:rPr lang="en-GB" sz="2800" dirty="0"/>
              <a:t>error bars (I)</a:t>
            </a:r>
          </a:p>
        </p:txBody>
      </p:sp>
    </p:spTree>
    <p:extLst>
      <p:ext uri="{BB962C8B-B14F-4D97-AF65-F5344CB8AC3E}">
        <p14:creationId xmlns:p14="http://schemas.microsoft.com/office/powerpoint/2010/main" val="391073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81992" y="1196078"/>
            <a:ext cx="8661286" cy="4993491"/>
          </a:xfrm>
        </p:spPr>
        <p:txBody>
          <a:bodyPr/>
          <a:lstStyle/>
          <a:p>
            <a:pPr marL="0" indent="0">
              <a:buNone/>
            </a:pPr>
            <a:endParaRPr lang="en-US" sz="16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Compute mean, </a:t>
            </a:r>
            <a:r>
              <a:rPr lang="en-US" sz="1800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number of observations per year</a:t>
            </a:r>
          </a:p>
          <a:p>
            <a:pPr marL="0" indent="0">
              <a:buNone/>
            </a:pP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&lt;-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df$nb_requests_courses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df$year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mean)</a:t>
            </a:r>
          </a:p>
          <a:p>
            <a:pPr marL="0" indent="0">
              <a:buNone/>
            </a:pP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sd_nb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&lt;- 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df$nb_requests_courses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df$year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n_values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df$nb_requests_courses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df$year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length)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6807395" cy="387798"/>
          </a:xfrm>
        </p:spPr>
        <p:txBody>
          <a:bodyPr/>
          <a:lstStyle/>
          <a:p>
            <a:r>
              <a:rPr lang="en-GB" sz="2800" dirty="0"/>
              <a:t>Customized </a:t>
            </a:r>
            <a:r>
              <a:rPr lang="en-GB" sz="2800" dirty="0" err="1"/>
              <a:t>barplots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4F81BD"/>
                </a:solidFill>
              </a:rPr>
              <a:t>with </a:t>
            </a:r>
            <a:r>
              <a:rPr lang="en-GB" sz="2800" dirty="0" err="1">
                <a:solidFill>
                  <a:srgbClr val="4F81BD"/>
                </a:solidFill>
              </a:rPr>
              <a:t>sd</a:t>
            </a:r>
            <a:r>
              <a:rPr lang="en-GB" sz="2800" dirty="0">
                <a:solidFill>
                  <a:srgbClr val="4F81BD"/>
                </a:solidFill>
              </a:rPr>
              <a:t> </a:t>
            </a:r>
            <a:r>
              <a:rPr lang="en-GB" sz="2800" dirty="0"/>
              <a:t>error bars (II) </a:t>
            </a:r>
          </a:p>
        </p:txBody>
      </p:sp>
      <p:sp>
        <p:nvSpPr>
          <p:cNvPr id="5" name="Rectangle 4"/>
          <p:cNvSpPr/>
          <p:nvPr/>
        </p:nvSpPr>
        <p:spPr>
          <a:xfrm>
            <a:off x="393504" y="3441031"/>
            <a:ext cx="68073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mean_nb</a:t>
            </a:r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2011   2012   2013   2014 </a:t>
            </a:r>
          </a:p>
          <a:p>
            <a:r>
              <a:rPr lang="en-US" dirty="0">
                <a:latin typeface="Lucida Console" panose="020B0609040504020204" pitchFamily="49" charset="0"/>
              </a:rPr>
              <a:t>  28.25  37.25  52.50  107.25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</a:p>
          <a:p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sd_nb</a:t>
            </a:r>
            <a:endParaRPr lang="en-US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2011      2012      2013      2014 </a:t>
            </a:r>
          </a:p>
          <a:p>
            <a:r>
              <a:rPr lang="en-US" dirty="0">
                <a:latin typeface="Lucida Console" panose="020B0609040504020204" pitchFamily="49" charset="0"/>
              </a:rPr>
              <a:t>  1.707825  2.217356  2.380476  12.175796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</a:p>
          <a:p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n_values</a:t>
            </a:r>
            <a:endParaRPr lang="en-US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2011 2012 2013 2014 </a:t>
            </a:r>
          </a:p>
          <a:p>
            <a:r>
              <a:rPr lang="en-US" dirty="0">
                <a:latin typeface="Lucida Console" panose="020B0609040504020204" pitchFamily="49" charset="0"/>
              </a:rPr>
              <a:t>  4    4    4    4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991" y="930031"/>
            <a:ext cx="473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Compute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182199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rved Up Arrow 1"/>
          <p:cNvSpPr/>
          <p:nvPr/>
        </p:nvSpPr>
        <p:spPr>
          <a:xfrm rot="13238110">
            <a:off x="2719789" y="2608453"/>
            <a:ext cx="929795" cy="685102"/>
          </a:xfrm>
          <a:prstGeom prst="curvedUpArrow">
            <a:avLst>
              <a:gd name="adj1" fmla="val 15475"/>
              <a:gd name="adj2" fmla="val 53339"/>
              <a:gd name="adj3" fmla="val 25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9" name="Diagram 28"/>
          <p:cNvGraphicFramePr/>
          <p:nvPr/>
        </p:nvGraphicFramePr>
        <p:xfrm>
          <a:off x="173696" y="1502171"/>
          <a:ext cx="8695677" cy="418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Taking advantage of R for your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8805" y="2146169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Tidying &amp; data manipulation</a:t>
            </a:r>
            <a:endParaRPr lang="en-US" sz="1400" dirty="0"/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Import in R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15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6807395" cy="387798"/>
          </a:xfrm>
        </p:spPr>
        <p:txBody>
          <a:bodyPr/>
          <a:lstStyle/>
          <a:p>
            <a:r>
              <a:rPr lang="en-GB" sz="2800"/>
              <a:t>Customized barplots </a:t>
            </a:r>
            <a:r>
              <a:rPr lang="en-GB" sz="2800">
                <a:solidFill>
                  <a:srgbClr val="4F81BD"/>
                </a:solidFill>
              </a:rPr>
              <a:t>with sd </a:t>
            </a:r>
            <a:r>
              <a:rPr lang="en-GB" sz="2800"/>
              <a:t>error bars (</a:t>
            </a:r>
            <a:r>
              <a:rPr lang="en-GB" sz="2800" dirty="0"/>
              <a:t>III)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781" y="1549455"/>
            <a:ext cx="876485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Make a </a:t>
            </a:r>
            <a:r>
              <a:rPr lang="en-GB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barplot</a:t>
            </a:r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using the means returned by </a:t>
            </a:r>
            <a:r>
              <a:rPr lang="en-GB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endParaRPr lang="en-GB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</a:t>
            </a:r>
            <a:r>
              <a:rPr lang="en-GB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barplot</a:t>
            </a:r>
            <a:r>
              <a:rPr lang="en-GB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b="1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  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xlab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="year",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="Number of requests for courses", 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  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ylim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=c(0,120),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col=c("yellow", "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orange","red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"blue"),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cex.axis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cex.main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cex.names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</a:t>
            </a:r>
          </a:p>
          <a:p>
            <a:r>
              <a:rPr lang="en-US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   main= "Number of requests for R")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</a:p>
          <a:p>
            <a:endParaRPr lang="en-GB" dirty="0">
              <a:solidFill>
                <a:schemeClr val="accent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</a:t>
            </a:r>
            <a:r>
              <a:rPr lang="en-GB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contains the location of the middle </a:t>
            </a:r>
          </a:p>
          <a:p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of the bars on the x-axis</a:t>
            </a:r>
            <a:endParaRPr lang="en-GB" dirty="0">
              <a:solidFill>
                <a:schemeClr val="accent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endParaRPr lang="en-GB" dirty="0">
              <a:solidFill>
                <a:schemeClr val="accent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[,1]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[1,]  0.7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[2,]  1.9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[3,]  3.1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[4,]  4.3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781" y="960435"/>
            <a:ext cx="388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High-level: Generate 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02" y="3750834"/>
            <a:ext cx="2485614" cy="284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3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1596292"/>
            <a:ext cx="8560924" cy="4874848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Use arrows() to put </a:t>
            </a:r>
            <a:r>
              <a:rPr lang="en-GB" sz="1800" b="1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</a:t>
            </a:r>
            <a:r>
              <a:rPr lang="en-GB" sz="1800" b="1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error bars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on the plot</a:t>
            </a: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arrows(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mean_nb-sd_nb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coordinates of lower point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mean_nb+sd_nb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coordinates of upper point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code=3,    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type of arrow: "head at both ends"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angle=90,  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angle between shaft and head of arrow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length=0.1,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length of edges of arrow head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=2)     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line width</a:t>
            </a: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Add text at the midpoints and at height 5 on the y-axis: number of observations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text(x=mids, y=5, paste("n =",n_values), cex=2)</a:t>
            </a:r>
            <a:endParaRPr lang="en-GB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7007420" cy="387798"/>
          </a:xfrm>
        </p:spPr>
        <p:txBody>
          <a:bodyPr/>
          <a:lstStyle/>
          <a:p>
            <a:r>
              <a:rPr lang="en-GB" sz="2800"/>
              <a:t>Customized barplots </a:t>
            </a:r>
            <a:r>
              <a:rPr lang="en-GB" sz="2800">
                <a:solidFill>
                  <a:srgbClr val="4F81BD"/>
                </a:solidFill>
              </a:rPr>
              <a:t>with sd </a:t>
            </a:r>
            <a:r>
              <a:rPr lang="en-GB" sz="2800"/>
              <a:t>error bars (</a:t>
            </a:r>
            <a:r>
              <a:rPr lang="en-GB" sz="2800" dirty="0"/>
              <a:t>IV)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207307" y="1979164"/>
            <a:ext cx="4776693" cy="820285"/>
            <a:chOff x="646769" y="3509651"/>
            <a:chExt cx="4917689" cy="820285"/>
          </a:xfrm>
        </p:grpSpPr>
        <p:grpSp>
          <p:nvGrpSpPr>
            <p:cNvPr id="10" name="Group 9"/>
            <p:cNvGrpSpPr/>
            <p:nvPr/>
          </p:nvGrpSpPr>
          <p:grpSpPr>
            <a:xfrm>
              <a:off x="646769" y="3694317"/>
              <a:ext cx="245327" cy="635619"/>
              <a:chOff x="7895063" y="2787805"/>
              <a:chExt cx="245327" cy="635619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8017727" y="2787805"/>
                <a:ext cx="11151" cy="635619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7895063" y="2787805"/>
                <a:ext cx="223025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917365" y="3423424"/>
                <a:ext cx="223025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1123057" y="3509651"/>
              <a:ext cx="444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"arrow head"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56512" y="3865519"/>
              <a:ext cx="149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"arrow shaft"</a:t>
              </a:r>
            </a:p>
          </p:txBody>
        </p:sp>
        <p:cxnSp>
          <p:nvCxnSpPr>
            <p:cNvPr id="15" name="Straight Connector 14"/>
            <p:cNvCxnSpPr>
              <a:endCxn id="12" idx="1"/>
            </p:cNvCxnSpPr>
            <p:nvPr/>
          </p:nvCxnSpPr>
          <p:spPr>
            <a:xfrm>
              <a:off x="892096" y="3694317"/>
              <a:ext cx="2309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92096" y="4047872"/>
              <a:ext cx="2644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89806" y="1013530"/>
            <a:ext cx="6525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Low-level: Add elements (error bars and text)</a:t>
            </a:r>
          </a:p>
        </p:txBody>
      </p:sp>
    </p:spTree>
    <p:extLst>
      <p:ext uri="{BB962C8B-B14F-4D97-AF65-F5344CB8AC3E}">
        <p14:creationId xmlns:p14="http://schemas.microsoft.com/office/powerpoint/2010/main" val="169104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7836095" cy="387798"/>
          </a:xfrm>
        </p:spPr>
        <p:txBody>
          <a:bodyPr/>
          <a:lstStyle/>
          <a:p>
            <a:r>
              <a:rPr lang="en-GB" sz="2800"/>
              <a:t>Customized barplot with sd error bars</a:t>
            </a:r>
            <a:endParaRPr lang="en-GB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8" y="1293541"/>
            <a:ext cx="5129561" cy="51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67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Bar plots with error bars are widely used in biology</a:t>
            </a:r>
          </a:p>
          <a:p>
            <a:r>
              <a:rPr lang="en-GB" sz="2400" dirty="0"/>
              <a:t>Be aware: different ways of calculating error bars (</a:t>
            </a:r>
            <a:r>
              <a:rPr lang="en-GB" sz="2400" dirty="0" err="1"/>
              <a:t>sd</a:t>
            </a:r>
            <a:r>
              <a:rPr lang="en-GB" sz="2400" dirty="0"/>
              <a:t> or </a:t>
            </a:r>
            <a:r>
              <a:rPr lang="en-GB" sz="2400" dirty="0" err="1"/>
              <a:t>sem</a:t>
            </a:r>
            <a:r>
              <a:rPr lang="en-GB" sz="2400" dirty="0"/>
              <a:t>*)</a:t>
            </a:r>
          </a:p>
          <a:p>
            <a:pPr marL="0" indent="0">
              <a:spcBef>
                <a:spcPts val="24"/>
              </a:spcBef>
              <a:buNone/>
            </a:pPr>
            <a:r>
              <a:rPr lang="en-GB" sz="2400" dirty="0"/>
              <a:t>   (standard deviation or standard error of the mean)</a:t>
            </a:r>
          </a:p>
          <a:p>
            <a:r>
              <a:rPr lang="en-GB" sz="2400" dirty="0"/>
              <a:t>Often not the most informative way to look at the data, combine them with other plots </a:t>
            </a:r>
            <a:r>
              <a:rPr lang="en-US" sz="2400" spc="-1" dirty="0">
                <a:solidFill>
                  <a:srgbClr val="262626"/>
                </a:solidFill>
                <a:ea typeface="DejaVu Sans"/>
              </a:rPr>
              <a:t>(box plot, violin plots, scatter plot) 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https://stekhoven.shinyapps.io/barplotNonsense/</a:t>
            </a:r>
            <a:endParaRPr lang="en-GB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Barplot digression</a:t>
            </a:r>
            <a:r>
              <a:rPr lang="is-IS" sz="2800"/>
              <a:t>…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458690" y="5958399"/>
            <a:ext cx="368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sd</a:t>
            </a:r>
            <a:r>
              <a:rPr lang="en-US" dirty="0"/>
              <a:t>: standard deviation</a:t>
            </a:r>
          </a:p>
          <a:p>
            <a:r>
              <a:rPr lang="en-US" dirty="0"/>
              <a:t>  </a:t>
            </a:r>
            <a:r>
              <a:rPr lang="en-US" dirty="0" err="1"/>
              <a:t>sem</a:t>
            </a:r>
            <a:r>
              <a:rPr lang="en-US" dirty="0"/>
              <a:t>: standard error of the mean</a:t>
            </a:r>
          </a:p>
        </p:txBody>
      </p:sp>
    </p:spTree>
    <p:extLst>
      <p:ext uri="{BB962C8B-B14F-4D97-AF65-F5344CB8AC3E}">
        <p14:creationId xmlns:p14="http://schemas.microsoft.com/office/powerpoint/2010/main" val="504665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67560" y="725040"/>
            <a:ext cx="8351280" cy="599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Import the mouse data from the file mice_data_mod.csv. This files contains the same data as mice_data.csv and in addition, two more columns.</a:t>
            </a:r>
          </a:p>
          <a:p>
            <a:pPr marL="266760" marR="0" lvl="0" indent="-26100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Run str() to check your data frame: did it load correctly? </a:t>
            </a:r>
          </a:p>
          <a:p>
            <a:pPr marL="266760" marR="0" lvl="0" indent="-26100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Convert </a:t>
            </a: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genotype and diet to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factor variables. </a:t>
            </a:r>
          </a:p>
          <a:p>
            <a:pPr marL="266760" marR="0" lvl="0" indent="-26100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Plot an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histogram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 of mouse weight and customize it with title, labels,  </a:t>
            </a: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colors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. </a:t>
            </a: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R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epresent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 the density line on top.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4) Make a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scatter plot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of respiratory rate against mouse weights using the function plot().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Function arguments: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DejaVu Sans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- use solid circles as plotting symbol</a:t>
            </a:r>
          </a:p>
          <a:p>
            <a:pPr marL="5760">
              <a:buClr>
                <a:srgbClr val="000000"/>
              </a:buClr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- add a title</a:t>
            </a:r>
            <a:endParaRPr lang="en-US" spc="-1" dirty="0">
              <a:solidFill>
                <a:srgbClr val="262626"/>
              </a:solidFill>
              <a:latin typeface="Calibri"/>
              <a:ea typeface="DejaVu Sans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 - customize the axis labels  (“Weight [g]”, “Respiratory Rate [bpm]”)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 - color the points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by genotype. 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DejaVu Sans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Add a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legend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 for the genotype. 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Fit a </a:t>
            </a:r>
            <a:r>
              <a:rPr lang="en-US" b="1" spc="-1" dirty="0">
                <a:solidFill>
                  <a:srgbClr val="262626"/>
                </a:solidFill>
                <a:latin typeface="Calibri"/>
              </a:rPr>
              <a:t>trend line 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using the function </a:t>
            </a:r>
            <a:r>
              <a:rPr lang="en-US" spc="-1" dirty="0" err="1">
                <a:solidFill>
                  <a:srgbClr val="262626"/>
                </a:solidFill>
                <a:latin typeface="Calibri"/>
              </a:rPr>
              <a:t>abline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().</a:t>
            </a:r>
          </a:p>
          <a:p>
            <a:pPr marL="5760"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</a:pPr>
            <a:r>
              <a:rPr lang="en-US" sz="1800" b="0" strike="noStrike" spc="-1" dirty="0">
                <a:solidFill>
                  <a:srgbClr val="262626"/>
                </a:solidFill>
                <a:latin typeface="Calibri"/>
                <a:ea typeface="DejaVu Sans"/>
              </a:rPr>
              <a:t>5) Make </a:t>
            </a:r>
            <a:r>
              <a:rPr lang="en-US" sz="1800" b="1" strike="noStrike" spc="-1" dirty="0">
                <a:solidFill>
                  <a:srgbClr val="262626"/>
                </a:solidFill>
                <a:latin typeface="Calibri"/>
                <a:ea typeface="DejaVu Sans"/>
              </a:rPr>
              <a:t>boxplots</a:t>
            </a:r>
            <a:r>
              <a:rPr lang="en-US" sz="1800" b="0" strike="noStrike" spc="-1" dirty="0">
                <a:solidFill>
                  <a:srgbClr val="262626"/>
                </a:solidFill>
                <a:latin typeface="Calibri"/>
                <a:ea typeface="DejaVu Sans"/>
              </a:rPr>
              <a:t> of weights from WT and KO mice. Customize with title, labels, colors.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tabLst/>
              <a:defRPr/>
            </a:pPr>
            <a:r>
              <a:rPr lang="en-US" spc="-1" dirty="0">
                <a:solidFill>
                  <a:srgbClr val="262626"/>
                </a:solidFill>
                <a:latin typeface="Calibri"/>
              </a:rPr>
              <a:t>6) + 7) </a:t>
            </a:r>
            <a:r>
              <a:rPr lang="en-US" i="1" spc="-1" dirty="0">
                <a:solidFill>
                  <a:srgbClr val="262626"/>
                </a:solidFill>
                <a:latin typeface="Calibri"/>
              </a:rPr>
              <a:t>Optional: 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Repeat 4 and 5 with diet instead of genotype.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258480" y="111600"/>
            <a:ext cx="7937280" cy="61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DejaVu Sans"/>
              </a:rPr>
              <a:t>Let’s practice - 7</a:t>
            </a:r>
            <a:endParaRPr kumimoji="0" lang="en-US" sz="4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9863" y="1192348"/>
            <a:ext cx="8491995" cy="5381568"/>
          </a:xfrm>
        </p:spPr>
        <p:txBody>
          <a:bodyPr anchor="ctr"/>
          <a:lstStyle/>
          <a:p>
            <a:r>
              <a:rPr lang="en-US" sz="2400" dirty="0"/>
              <a:t>The function </a:t>
            </a:r>
            <a:r>
              <a:rPr lang="en-US" sz="2400" b="1" dirty="0">
                <a:solidFill>
                  <a:srgbClr val="4F81BD"/>
                </a:solidFill>
              </a:rPr>
              <a:t>par() </a:t>
            </a:r>
            <a:r>
              <a:rPr lang="en-US" sz="2400" dirty="0">
                <a:solidFill>
                  <a:schemeClr val="tx1"/>
                </a:solidFill>
              </a:rPr>
              <a:t>allows to </a:t>
            </a:r>
            <a:r>
              <a:rPr lang="en-US" sz="2400" dirty="0">
                <a:solidFill>
                  <a:schemeClr val="accent1"/>
                </a:solidFill>
              </a:rPr>
              <a:t>change the default values of many plotting parameters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/>
              <a:t> All future calls to graphics functions will be affected.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Example 1: set plotting colors and symbols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&gt;par(col="red",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pch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=15) </a:t>
            </a:r>
          </a:p>
          <a:p>
            <a:pPr marL="0" indent="0"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cs typeface="Courier"/>
            </a:endParaRPr>
          </a:p>
          <a:p>
            <a:r>
              <a:rPr lang="en-US" sz="2400" dirty="0"/>
              <a:t>Example 2: </a:t>
            </a:r>
            <a:r>
              <a:rPr lang="en-US" sz="2400" dirty="0">
                <a:solidFill>
                  <a:schemeClr val="tx1"/>
                </a:solidFill>
              </a:rPr>
              <a:t>set margin widths for subsequent plots</a:t>
            </a:r>
            <a:endParaRPr lang="en-US" sz="2400" b="1" dirty="0">
              <a:solidFill>
                <a:srgbClr val="4E81BD"/>
              </a:solidFill>
            </a:endParaRPr>
          </a:p>
          <a:p>
            <a:pPr lvl="1"/>
            <a:r>
              <a:rPr lang="en-US" sz="2000" b="1" dirty="0"/>
              <a:t>mar </a:t>
            </a:r>
            <a:r>
              <a:rPr lang="en-US" sz="2000" dirty="0"/>
              <a:t>sets plot margins in number of lines</a:t>
            </a:r>
          </a:p>
          <a:p>
            <a:pPr lvl="1"/>
            <a:r>
              <a:rPr lang="en-US" sz="2000" b="1" dirty="0" err="1"/>
              <a:t>mai</a:t>
            </a:r>
            <a:r>
              <a:rPr lang="en-US" sz="2000" dirty="0"/>
              <a:t> sets plot margins in inches</a:t>
            </a:r>
          </a:p>
          <a:p>
            <a:pPr lvl="1"/>
            <a:r>
              <a:rPr lang="fr-CH" sz="2000" dirty="0">
                <a:solidFill>
                  <a:schemeClr val="tx1"/>
                </a:solidFill>
              </a:rPr>
              <a:t>use </a:t>
            </a:r>
            <a:r>
              <a:rPr lang="fr-CH" sz="2000" dirty="0" err="1">
                <a:solidFill>
                  <a:schemeClr val="tx1"/>
                </a:solidFill>
              </a:rPr>
              <a:t>vectors</a:t>
            </a:r>
            <a:r>
              <a:rPr lang="fr-CH" sz="2000" dirty="0">
                <a:solidFill>
                  <a:schemeClr val="tx1"/>
                </a:solidFill>
              </a:rPr>
              <a:t> of 4 values (c(0,1,1,2)) for the </a:t>
            </a:r>
            <a:r>
              <a:rPr lang="fr-CH" sz="2000" dirty="0" err="1">
                <a:solidFill>
                  <a:schemeClr val="tx1"/>
                </a:solidFill>
              </a:rPr>
              <a:t>bottom</a:t>
            </a:r>
            <a:r>
              <a:rPr lang="fr-CH" sz="2000" dirty="0">
                <a:solidFill>
                  <a:schemeClr val="tx1"/>
                </a:solidFill>
              </a:rPr>
              <a:t>, </a:t>
            </a:r>
            <a:r>
              <a:rPr lang="fr-CH" sz="2000" dirty="0" err="1">
                <a:solidFill>
                  <a:schemeClr val="tx1"/>
                </a:solidFill>
              </a:rPr>
              <a:t>left</a:t>
            </a:r>
            <a:r>
              <a:rPr lang="fr-CH" sz="2000" dirty="0">
                <a:solidFill>
                  <a:schemeClr val="tx1"/>
                </a:solidFill>
              </a:rPr>
              <a:t>, top, and right </a:t>
            </a:r>
            <a:r>
              <a:rPr lang="fr-CH" sz="2000" dirty="0" err="1">
                <a:solidFill>
                  <a:schemeClr val="tx1"/>
                </a:solidFill>
              </a:rPr>
              <a:t>margins</a:t>
            </a:r>
            <a:endParaRPr lang="en-US" sz="2000" dirty="0"/>
          </a:p>
          <a:p>
            <a:pPr lvl="1"/>
            <a:endParaRPr lang="en-US" sz="20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&gt;par(mar=c(5.1,4.1,4.1,2.1))    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#set margins in lines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&gt;par(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=c(1.02,0.82,0.82,0.42))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#set margins in inches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cs typeface="Courier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558686"/>
            <a:ext cx="7858805" cy="387798"/>
          </a:xfrm>
        </p:spPr>
        <p:txBody>
          <a:bodyPr/>
          <a:lstStyle/>
          <a:p>
            <a:r>
              <a:rPr lang="en-US" sz="2800"/>
              <a:t>Permanent Graphic Changes (</a:t>
            </a:r>
            <a:r>
              <a:rPr lang="en-US" sz="2800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4595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1"/>
          <p:cNvSpPr txBox="1">
            <a:spLocks/>
          </p:cNvSpPr>
          <p:nvPr/>
        </p:nvSpPr>
        <p:spPr>
          <a:xfrm>
            <a:off x="393505" y="1010137"/>
            <a:ext cx="4339362" cy="549978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4423640" y="1162536"/>
            <a:ext cx="4339362" cy="549978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258501" y="1139738"/>
            <a:ext cx="4474366" cy="148493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>
                <a:latin typeface="+mj-lt"/>
                <a:ea typeface="Courier" charset="0"/>
                <a:cs typeface="Courier" charset="0"/>
              </a:rPr>
              <a:t>Normal Margins (bottom, left, top right</a:t>
            </a:r>
            <a:r>
              <a:rPr lang="en-US" sz="2000" dirty="0">
                <a:latin typeface="+mj-lt"/>
                <a:ea typeface="Courier" charset="0"/>
                <a:cs typeface="Courier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</a:t>
            </a:r>
            <a:r>
              <a:rPr lang="en-US" sz="180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par(mar=c(5.1,4.1,4.1,2.1)) &gt;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plot(1:10)</a:t>
            </a: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545905" y="1162537"/>
            <a:ext cx="4339362" cy="549978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4732867" y="1231571"/>
            <a:ext cx="4317539" cy="13012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+mj-lt"/>
                <a:ea typeface="Courier" charset="0"/>
                <a:cs typeface="Courier" charset="0"/>
              </a:rPr>
              <a:t>Wide Margins (</a:t>
            </a:r>
            <a:r>
              <a:rPr lang="en-US" sz="2000" err="1">
                <a:latin typeface="+mj-lt"/>
                <a:ea typeface="Courier" charset="0"/>
                <a:cs typeface="Courier" charset="0"/>
              </a:rPr>
              <a:t>bottom</a:t>
            </a:r>
            <a:r>
              <a:rPr lang="en-US" sz="2000">
                <a:latin typeface="+mj-lt"/>
                <a:ea typeface="Courier" charset="0"/>
                <a:cs typeface="Courier" charset="0"/>
              </a:rPr>
              <a:t>, left, top, right</a:t>
            </a:r>
            <a:r>
              <a:rPr lang="en-US" sz="2000" dirty="0">
                <a:latin typeface="+mj-lt"/>
                <a:ea typeface="Courier" charset="0"/>
                <a:cs typeface="Courier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</a:t>
            </a:r>
            <a:r>
              <a:rPr lang="en-US" sz="180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par(mar=c(8.1,8.1,8.1,8.1)) &gt;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plot(1:10)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1" y="2705159"/>
            <a:ext cx="3733800" cy="3724275"/>
          </a:xfrm>
          <a:prstGeom prst="rect">
            <a:avLst/>
          </a:prstGeom>
          <a:ln w="28575">
            <a:solidFill>
              <a:srgbClr val="4E81BD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834" y="2705158"/>
            <a:ext cx="3733800" cy="3724275"/>
          </a:xfrm>
          <a:prstGeom prst="rect">
            <a:avLst/>
          </a:prstGeom>
          <a:ln w="28575">
            <a:solidFill>
              <a:srgbClr val="4E81BD"/>
            </a:solidFill>
          </a:ln>
        </p:spPr>
      </p:pic>
    </p:spTree>
    <p:extLst>
      <p:ext uri="{BB962C8B-B14F-4D97-AF65-F5344CB8AC3E}">
        <p14:creationId xmlns:p14="http://schemas.microsoft.com/office/powerpoint/2010/main" val="246156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0" y="808981"/>
            <a:ext cx="8476197" cy="2966996"/>
          </a:xfrm>
        </p:spPr>
        <p:txBody>
          <a:bodyPr anchor="ctr"/>
          <a:lstStyle/>
          <a:p>
            <a:pPr lvl="1"/>
            <a:r>
              <a:rPr lang="en-US" dirty="0"/>
              <a:t>Example 3: Generate multi-panel figures using </a:t>
            </a:r>
            <a:r>
              <a:rPr lang="en-US" b="1" dirty="0">
                <a:solidFill>
                  <a:srgbClr val="4E81BD"/>
                </a:solidFill>
              </a:rPr>
              <a:t>par()</a:t>
            </a:r>
          </a:p>
          <a:p>
            <a:pPr lvl="1"/>
            <a:r>
              <a:rPr lang="en-US" sz="2000" b="1" dirty="0" err="1">
                <a:solidFill>
                  <a:schemeClr val="tx1"/>
                </a:solidFill>
              </a:rPr>
              <a:t>mfrow</a:t>
            </a:r>
            <a:r>
              <a:rPr lang="en-US" sz="2000" b="1" dirty="0">
                <a:solidFill>
                  <a:schemeClr val="tx1"/>
                </a:solidFill>
              </a:rPr>
              <a:t> (or </a:t>
            </a:r>
            <a:r>
              <a:rPr lang="en-US" sz="2000" b="1" dirty="0" err="1">
                <a:solidFill>
                  <a:schemeClr val="tx1"/>
                </a:solidFill>
              </a:rPr>
              <a:t>mfcol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: A vector of the form c(</a:t>
            </a:r>
            <a:r>
              <a:rPr lang="en-US" sz="2000" dirty="0" err="1">
                <a:solidFill>
                  <a:schemeClr val="tx1"/>
                </a:solidFill>
              </a:rPr>
              <a:t>nr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nc</a:t>
            </a:r>
            <a:r>
              <a:rPr lang="en-US" sz="2000" dirty="0">
                <a:solidFill>
                  <a:schemeClr val="tx1"/>
                </a:solidFill>
              </a:rPr>
              <a:t>). Subsequent figures will be drawn in an </a:t>
            </a:r>
            <a:r>
              <a:rPr lang="en-US" sz="2000" dirty="0" err="1">
                <a:solidFill>
                  <a:srgbClr val="4E81BD"/>
                </a:solidFill>
              </a:rPr>
              <a:t>nr</a:t>
            </a:r>
            <a:r>
              <a:rPr lang="en-US" sz="2000" dirty="0">
                <a:solidFill>
                  <a:srgbClr val="4E81BD"/>
                </a:solidFill>
              </a:rPr>
              <a:t>-by-</a:t>
            </a:r>
            <a:r>
              <a:rPr lang="en-US" sz="2000" dirty="0" err="1">
                <a:solidFill>
                  <a:srgbClr val="4E81BD"/>
                </a:solidFill>
              </a:rPr>
              <a:t>nc</a:t>
            </a:r>
            <a:r>
              <a:rPr lang="en-US" sz="2000" dirty="0">
                <a:solidFill>
                  <a:srgbClr val="4E81BD"/>
                </a:solidFill>
              </a:rPr>
              <a:t> array </a:t>
            </a:r>
            <a:r>
              <a:rPr lang="en-US" sz="2000" dirty="0">
                <a:solidFill>
                  <a:schemeClr val="tx1"/>
                </a:solidFill>
              </a:rPr>
              <a:t>by </a:t>
            </a:r>
            <a:r>
              <a:rPr lang="en-US" sz="2000" dirty="0">
                <a:solidFill>
                  <a:srgbClr val="4E81BD"/>
                </a:solidFill>
              </a:rPr>
              <a:t>rows </a:t>
            </a:r>
            <a:r>
              <a:rPr lang="en-US" sz="2000" dirty="0">
                <a:solidFill>
                  <a:schemeClr val="tx1"/>
                </a:solidFill>
              </a:rPr>
              <a:t>(or </a:t>
            </a:r>
            <a:r>
              <a:rPr lang="en-US" sz="2000" dirty="0">
                <a:solidFill>
                  <a:srgbClr val="4E81BD"/>
                </a:solidFill>
              </a:rPr>
              <a:t>columns</a:t>
            </a:r>
            <a:r>
              <a:rPr lang="en-US" sz="2000" dirty="0">
                <a:solidFill>
                  <a:schemeClr val="tx1"/>
                </a:solidFill>
              </a:rPr>
              <a:t>, respectively).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par(</a:t>
            </a:r>
            <a:r>
              <a:rPr lang="pl-PL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mfrow=c(1,2)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,col="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firebrick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", 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pch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=19</a:t>
            </a:r>
            <a:r>
              <a:rPr lang="pl-P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)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#1x2 plot array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x &lt;- seq(-100, 100, 0.1)</a:t>
            </a:r>
            <a:endParaRPr lang="en-US" sz="18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y=x^2,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= 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quadratic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y=x^3,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= 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cubic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  <a:endParaRPr lang="pl-PL" sz="1800" dirty="0">
              <a:solidFill>
                <a:srgbClr val="4F81BD"/>
              </a:solidFill>
              <a:latin typeface="Lucida Console" panose="020B0609040504020204" pitchFamily="49" charset="0"/>
              <a:cs typeface="Courier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334098"/>
            <a:ext cx="7842763" cy="387798"/>
          </a:xfrm>
        </p:spPr>
        <p:txBody>
          <a:bodyPr/>
          <a:lstStyle/>
          <a:p>
            <a:r>
              <a:rPr lang="en-US" sz="2800" dirty="0"/>
              <a:t>Permanent Graphic Changes (II)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4" y="3775977"/>
            <a:ext cx="6090829" cy="29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6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0" y="3652722"/>
            <a:ext cx="8491995" cy="2767743"/>
          </a:xfrm>
        </p:spPr>
        <p:txBody>
          <a:bodyPr anchor="ctr"/>
          <a:lstStyle/>
          <a:p>
            <a:r>
              <a:rPr lang="en-US" sz="2400" dirty="0"/>
              <a:t>par() is automatically reset to defaults when you:</a:t>
            </a:r>
          </a:p>
          <a:p>
            <a:pPr lvl="1"/>
            <a:r>
              <a:rPr lang="en-US" sz="2000" b="1" dirty="0">
                <a:solidFill>
                  <a:srgbClr val="4E81BD"/>
                </a:solidFill>
              </a:rPr>
              <a:t>Restart R </a:t>
            </a:r>
            <a:r>
              <a:rPr lang="en-US" sz="2000" dirty="0">
                <a:solidFill>
                  <a:schemeClr val="tx1"/>
                </a:solidFill>
              </a:rPr>
              <a:t>or close/switch </a:t>
            </a:r>
            <a:r>
              <a:rPr lang="en-US" sz="2000" b="1" dirty="0" err="1">
                <a:solidFill>
                  <a:srgbClr val="4E81BD"/>
                </a:solidFill>
              </a:rPr>
              <a:t>Rstudio</a:t>
            </a:r>
            <a:r>
              <a:rPr lang="en-US" sz="2000" b="1" dirty="0">
                <a:solidFill>
                  <a:srgbClr val="4E81BD"/>
                </a:solidFill>
              </a:rPr>
              <a:t> projects</a:t>
            </a:r>
          </a:p>
          <a:p>
            <a:pPr lvl="1"/>
            <a:r>
              <a:rPr lang="en-US" sz="2000" dirty="0"/>
              <a:t>Run </a:t>
            </a:r>
            <a:r>
              <a:rPr lang="en-US" sz="2000" b="1" dirty="0" err="1">
                <a:solidFill>
                  <a:srgbClr val="4E81BD"/>
                </a:solidFill>
              </a:rPr>
              <a:t>dev.off</a:t>
            </a:r>
            <a:r>
              <a:rPr lang="en-US" sz="2000" b="1" dirty="0">
                <a:solidFill>
                  <a:srgbClr val="4E81BD"/>
                </a:solidFill>
              </a:rPr>
              <a:t>(), </a:t>
            </a:r>
            <a:r>
              <a:rPr lang="en-US" sz="2000" dirty="0">
                <a:solidFill>
                  <a:schemeClr val="tx1"/>
                </a:solidFill>
              </a:rPr>
              <a:t>which closes the most recent plot/plotting device</a:t>
            </a:r>
          </a:p>
          <a:p>
            <a:pPr lvl="1"/>
            <a:r>
              <a:rPr lang="en-US" sz="2000" dirty="0"/>
              <a:t>Run </a:t>
            </a:r>
            <a:r>
              <a:rPr lang="en-US" sz="2000" b="1" dirty="0" err="1">
                <a:solidFill>
                  <a:srgbClr val="4E81BD"/>
                </a:solidFill>
              </a:rPr>
              <a:t>graphics.off</a:t>
            </a:r>
            <a:r>
              <a:rPr lang="en-US" sz="2000" b="1" dirty="0">
                <a:solidFill>
                  <a:srgbClr val="4E81BD"/>
                </a:solidFill>
              </a:rPr>
              <a:t>(), </a:t>
            </a:r>
            <a:r>
              <a:rPr lang="en-US" sz="2000" dirty="0"/>
              <a:t>which closes plots/plotting devices</a:t>
            </a:r>
          </a:p>
          <a:p>
            <a:pPr lvl="1"/>
            <a:r>
              <a:rPr lang="en-US" sz="2000" b="1" dirty="0"/>
              <a:t>In </a:t>
            </a:r>
            <a:r>
              <a:rPr lang="en-US" sz="2000" b="1" dirty="0" err="1"/>
              <a:t>RStudio</a:t>
            </a:r>
            <a:r>
              <a:rPr lang="en-US" sz="2000" b="1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clear </a:t>
            </a:r>
            <a:r>
              <a:rPr lang="en-US" sz="2000" dirty="0">
                <a:solidFill>
                  <a:schemeClr val="tx1"/>
                </a:solidFill>
              </a:rPr>
              <a:t>all plots using the broom icon</a:t>
            </a:r>
          </a:p>
          <a:p>
            <a:pPr marL="266700" lvl="1" indent="-266700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09941" y="3102135"/>
            <a:ext cx="8389111" cy="387798"/>
          </a:xfrm>
        </p:spPr>
        <p:txBody>
          <a:bodyPr/>
          <a:lstStyle/>
          <a:p>
            <a:r>
              <a:rPr lang="en-US" sz="2800" dirty="0"/>
              <a:t>Resetting par()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74" y="5555802"/>
            <a:ext cx="471877" cy="4556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itre 2"/>
          <p:cNvSpPr txBox="1">
            <a:spLocks/>
          </p:cNvSpPr>
          <p:nvPr/>
        </p:nvSpPr>
        <p:spPr>
          <a:xfrm>
            <a:off x="309940" y="540832"/>
            <a:ext cx="8389111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 dirty="0"/>
              <a:t>Current settings of par()</a:t>
            </a: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450230" y="1059234"/>
            <a:ext cx="8491995" cy="2767743"/>
          </a:xfrm>
          <a:prstGeom prst="rect">
            <a:avLst/>
          </a:prstGeom>
        </p:spPr>
        <p:txBody>
          <a:bodyPr lIns="0" tIns="0" rIns="0" bIns="0" anchor="ctr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258500" y="906806"/>
            <a:ext cx="8491995" cy="1147156"/>
          </a:xfrm>
          <a:prstGeom prst="rect">
            <a:avLst/>
          </a:prstGeom>
        </p:spPr>
        <p:txBody>
          <a:bodyPr lIns="0" tIns="0" rIns="0" bIns="0" anchor="ctr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Calling par() without parameters displays current settings</a:t>
            </a:r>
          </a:p>
          <a:p>
            <a:r>
              <a:rPr lang="en-US" sz="2400" dirty="0"/>
              <a:t>If you changed nothing, all parameters are at default values</a:t>
            </a:r>
          </a:p>
        </p:txBody>
      </p:sp>
    </p:spTree>
    <p:extLst>
      <p:ext uri="{BB962C8B-B14F-4D97-AF65-F5344CB8AC3E}">
        <p14:creationId xmlns:p14="http://schemas.microsoft.com/office/powerpoint/2010/main" val="2333072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4795" y="1132057"/>
            <a:ext cx="8382195" cy="5573543"/>
          </a:xfrm>
        </p:spPr>
        <p:txBody>
          <a:bodyPr numCol="1" anchor="ctr"/>
          <a:lstStyle/>
          <a:p>
            <a:r>
              <a:rPr lang="en-US" sz="2000" dirty="0"/>
              <a:t>By default, </a:t>
            </a:r>
            <a:r>
              <a:rPr lang="en-US" sz="2000" dirty="0">
                <a:solidFill>
                  <a:srgbClr val="4F81BD"/>
                </a:solidFill>
              </a:rPr>
              <a:t>R plots all graphics to the screen.</a:t>
            </a:r>
          </a:p>
          <a:p>
            <a:r>
              <a:rPr lang="en-US" sz="2000" dirty="0"/>
              <a:t>R offers functions to </a:t>
            </a:r>
            <a:r>
              <a:rPr lang="en-US" sz="2000" dirty="0">
                <a:solidFill>
                  <a:schemeClr val="tx1"/>
                </a:solidFill>
              </a:rPr>
              <a:t>export graphics to many formats </a:t>
            </a:r>
            <a:r>
              <a:rPr lang="en-US" sz="2000" dirty="0"/>
              <a:t>(pdf, postscript, bmp, jpeg, </a:t>
            </a:r>
            <a:r>
              <a:rPr lang="en-US" sz="2000" dirty="0" err="1"/>
              <a:t>png</a:t>
            </a:r>
            <a:r>
              <a:rPr lang="en-US" sz="2000" dirty="0"/>
              <a:t>, tiff). The basic concept is to </a:t>
            </a:r>
            <a:r>
              <a:rPr lang="en-US" sz="2000" dirty="0">
                <a:solidFill>
                  <a:srgbClr val="4F81BD"/>
                </a:solidFill>
              </a:rPr>
              <a:t>redirect the graphics output to a different “device”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>
                <a:solidFill>
                  <a:srgbClr val="4E81BD"/>
                </a:solidFill>
              </a:rPr>
              <a:t>pdf() </a:t>
            </a:r>
            <a:r>
              <a:rPr lang="en-US" sz="2000" dirty="0"/>
              <a:t>to start redirection to a .pdf file, </a:t>
            </a:r>
            <a:r>
              <a:rPr lang="en-US" sz="2000" b="1" dirty="0" err="1">
                <a:solidFill>
                  <a:srgbClr val="4E81BD"/>
                </a:solidFill>
              </a:rPr>
              <a:t>png</a:t>
            </a:r>
            <a:r>
              <a:rPr lang="en-US" sz="2000" b="1" dirty="0">
                <a:solidFill>
                  <a:srgbClr val="4E81BD"/>
                </a:solidFill>
              </a:rPr>
              <a:t>()</a:t>
            </a:r>
            <a:r>
              <a:rPr lang="en-US" sz="2000" dirty="0"/>
              <a:t> for a .</a:t>
            </a:r>
            <a:r>
              <a:rPr lang="en-US" sz="2000" dirty="0" err="1"/>
              <a:t>png</a:t>
            </a:r>
            <a:r>
              <a:rPr lang="en-US" sz="2000" dirty="0"/>
              <a:t> file, etc.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 </a:t>
            </a:r>
            <a:r>
              <a:rPr lang="en-US" sz="2000" b="1" dirty="0" err="1">
                <a:solidFill>
                  <a:srgbClr val="4F81BD"/>
                </a:solidFill>
              </a:rPr>
              <a:t>dev.off</a:t>
            </a:r>
            <a:r>
              <a:rPr lang="en-US" sz="2000" b="1" dirty="0">
                <a:solidFill>
                  <a:srgbClr val="4F81BD"/>
                </a:solidFill>
              </a:rPr>
              <a:t>()</a:t>
            </a:r>
            <a:r>
              <a:rPr lang="en-US" sz="2000" b="1" dirty="0"/>
              <a:t> </a:t>
            </a:r>
            <a:r>
              <a:rPr lang="en-US" sz="2000" dirty="0"/>
              <a:t>to close the redirection. </a:t>
            </a:r>
          </a:p>
          <a:p>
            <a:endParaRPr lang="en-US" sz="1600" dirty="0">
              <a:solidFill>
                <a:srgbClr val="4F81BD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pdf(file="quadratic_cubic.pdf", width=7, height=4,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    paper="a4")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par(</a:t>
            </a:r>
            <a:r>
              <a:rPr lang="pl-P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mfrow</a:t>
            </a:r>
            <a:r>
              <a:rPr lang="pl-P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=c(1,2)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,col="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firebrick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", 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pch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=19</a:t>
            </a:r>
            <a:r>
              <a:rPr lang="pl-P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x &lt;- seq(-100, 100, 0.1)</a:t>
            </a:r>
            <a:endParaRPr lang="en-US" sz="18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y=x^2,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quadratic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y=x^3,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cubic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  <a:endParaRPr lang="pl-PL" sz="1800" dirty="0">
              <a:solidFill>
                <a:srgbClr val="4F81BD"/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n-US" sz="1800" b="1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dev.off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()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US" sz="1600" b="1" dirty="0">
              <a:solidFill>
                <a:srgbClr val="4F81BD"/>
              </a:solidFill>
              <a:latin typeface="Courier"/>
            </a:endParaRPr>
          </a:p>
          <a:p>
            <a:r>
              <a:rPr lang="en-US" sz="2400" dirty="0">
                <a:solidFill>
                  <a:schemeClr val="accent1"/>
                </a:solidFill>
                <a:cs typeface="Arial"/>
              </a:rPr>
              <a:t>Alternatively</a:t>
            </a:r>
            <a:r>
              <a:rPr lang="en-US" sz="2400" dirty="0">
                <a:cs typeface="Arial"/>
              </a:rPr>
              <a:t> you can use the RStudio interface: </a:t>
            </a:r>
            <a:endParaRPr lang="en-US" sz="2400" dirty="0"/>
          </a:p>
          <a:p>
            <a:pPr marL="448945" lvl="1" indent="-182245"/>
            <a:r>
              <a:rPr lang="en-US" sz="2000" dirty="0">
                <a:solidFill>
                  <a:srgbClr val="4F81BD"/>
                </a:solidFill>
                <a:cs typeface="Arial"/>
              </a:rPr>
              <a:t>Plots &gt;</a:t>
            </a:r>
            <a:r>
              <a:rPr lang="en-US" sz="2000" dirty="0">
                <a:solidFill>
                  <a:srgbClr val="4F81BD"/>
                </a:solidFill>
                <a:cs typeface="Arial"/>
                <a:sym typeface="Wingdings"/>
              </a:rPr>
              <a:t> </a:t>
            </a:r>
            <a:r>
              <a:rPr lang="en-US" sz="2000" i="1" dirty="0">
                <a:solidFill>
                  <a:srgbClr val="4F81BD"/>
                </a:solidFill>
                <a:cs typeface="Arial"/>
              </a:rPr>
              <a:t>Export </a:t>
            </a:r>
            <a:r>
              <a:rPr lang="en-US" sz="2000" i="1" dirty="0">
                <a:solidFill>
                  <a:srgbClr val="4F81BD"/>
                </a:solidFill>
                <a:cs typeface="Arial"/>
                <a:sym typeface="Wingdings"/>
              </a:rPr>
              <a:t>&gt;</a:t>
            </a:r>
            <a:r>
              <a:rPr lang="en-US" sz="2000" dirty="0">
                <a:solidFill>
                  <a:srgbClr val="4F81BD"/>
                </a:solidFill>
                <a:cs typeface="Arial"/>
                <a:sym typeface="Wingdings"/>
              </a:rPr>
              <a:t> </a:t>
            </a:r>
            <a:r>
              <a:rPr lang="en-US" sz="2000" i="1" dirty="0">
                <a:solidFill>
                  <a:srgbClr val="4F81BD"/>
                </a:solidFill>
                <a:cs typeface="Arial"/>
                <a:sym typeface="Wingdings"/>
              </a:rPr>
              <a:t>S</a:t>
            </a:r>
            <a:r>
              <a:rPr lang="en-US" sz="2000" i="1" dirty="0">
                <a:solidFill>
                  <a:srgbClr val="4F81BD"/>
                </a:solidFill>
                <a:cs typeface="Arial"/>
              </a:rPr>
              <a:t>ave as Image </a:t>
            </a:r>
            <a:r>
              <a:rPr lang="en-US" sz="2000" dirty="0">
                <a:cs typeface="Arial"/>
              </a:rPr>
              <a:t>(PNG,JPEG,TIFF,BMP,…)</a:t>
            </a:r>
          </a:p>
          <a:p>
            <a:pPr marL="448945" lvl="1" indent="-182245"/>
            <a:r>
              <a:rPr lang="en-US" sz="2000" dirty="0">
                <a:solidFill>
                  <a:srgbClr val="4F81BD"/>
                </a:solidFill>
                <a:cs typeface="Arial"/>
              </a:rPr>
              <a:t>Plots &gt;</a:t>
            </a:r>
            <a:r>
              <a:rPr lang="en-US" sz="2000" dirty="0">
                <a:solidFill>
                  <a:srgbClr val="4F81BD"/>
                </a:solidFill>
                <a:cs typeface="Arial"/>
                <a:sym typeface="Wingdings"/>
              </a:rPr>
              <a:t> </a:t>
            </a:r>
            <a:r>
              <a:rPr lang="en-US" sz="2000" i="1" dirty="0">
                <a:solidFill>
                  <a:srgbClr val="4F81BD"/>
                </a:solidFill>
                <a:cs typeface="Arial"/>
              </a:rPr>
              <a:t>Save as PDF</a:t>
            </a:r>
            <a:r>
              <a:rPr lang="en-US" sz="2000" dirty="0">
                <a:cs typeface="Arial"/>
              </a:rPr>
              <a:t>.</a:t>
            </a:r>
            <a:endParaRPr lang="en-US" dirty="0">
              <a:cs typeface="Arial"/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Saving figures to files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724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e libre 13"/>
          <p:cNvSpPr/>
          <p:nvPr/>
        </p:nvSpPr>
        <p:spPr>
          <a:xfrm>
            <a:off x="3863414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rgbClr val="000000"/>
                </a:solidFill>
              </a:rPr>
              <a:t>Data representation</a:t>
            </a:r>
            <a:endParaRPr lang="en-US" sz="1500" kern="1200" dirty="0"/>
          </a:p>
        </p:txBody>
      </p:sp>
      <p:sp>
        <p:nvSpPr>
          <p:cNvPr id="15" name="Forme libre 14"/>
          <p:cNvSpPr/>
          <p:nvPr/>
        </p:nvSpPr>
        <p:spPr>
          <a:xfrm>
            <a:off x="5311278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6" name="Forme libre 15"/>
          <p:cNvSpPr/>
          <p:nvPr/>
        </p:nvSpPr>
        <p:spPr>
          <a:xfrm>
            <a:off x="5706150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rgbClr val="000000"/>
                </a:solidFill>
              </a:rPr>
              <a:t>Statistical analysis</a:t>
            </a:r>
            <a:endParaRPr lang="en-US" sz="1500" kern="1200" dirty="0">
              <a:solidFill>
                <a:srgbClr val="000000"/>
              </a:solidFill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7154014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8" name="Forme libre 17"/>
          <p:cNvSpPr/>
          <p:nvPr/>
        </p:nvSpPr>
        <p:spPr>
          <a:xfrm>
            <a:off x="7548886" y="1832327"/>
            <a:ext cx="1316240" cy="3521674"/>
          </a:xfrm>
          <a:custGeom>
            <a:avLst/>
            <a:gdLst>
              <a:gd name="connsiteX0" fmla="*/ 0 w 1316240"/>
              <a:gd name="connsiteY0" fmla="*/ 131624 h 3521674"/>
              <a:gd name="connsiteX1" fmla="*/ 131624 w 1316240"/>
              <a:gd name="connsiteY1" fmla="*/ 0 h 3521674"/>
              <a:gd name="connsiteX2" fmla="*/ 1184616 w 1316240"/>
              <a:gd name="connsiteY2" fmla="*/ 0 h 3521674"/>
              <a:gd name="connsiteX3" fmla="*/ 1316240 w 1316240"/>
              <a:gd name="connsiteY3" fmla="*/ 131624 h 3521674"/>
              <a:gd name="connsiteX4" fmla="*/ 1316240 w 1316240"/>
              <a:gd name="connsiteY4" fmla="*/ 3390050 h 3521674"/>
              <a:gd name="connsiteX5" fmla="*/ 1184616 w 1316240"/>
              <a:gd name="connsiteY5" fmla="*/ 3521674 h 3521674"/>
              <a:gd name="connsiteX6" fmla="*/ 131624 w 1316240"/>
              <a:gd name="connsiteY6" fmla="*/ 3521674 h 3521674"/>
              <a:gd name="connsiteX7" fmla="*/ 0 w 1316240"/>
              <a:gd name="connsiteY7" fmla="*/ 3390050 h 3521674"/>
              <a:gd name="connsiteX8" fmla="*/ 0 w 1316240"/>
              <a:gd name="connsiteY8" fmla="*/ 131624 h 35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3521674">
                <a:moveTo>
                  <a:pt x="0" y="131624"/>
                </a:moveTo>
                <a:cubicBezTo>
                  <a:pt x="0" y="58930"/>
                  <a:pt x="58930" y="0"/>
                  <a:pt x="131624" y="0"/>
                </a:cubicBezTo>
                <a:lnTo>
                  <a:pt x="1184616" y="0"/>
                </a:lnTo>
                <a:cubicBezTo>
                  <a:pt x="1257310" y="0"/>
                  <a:pt x="1316240" y="58930"/>
                  <a:pt x="1316240" y="131624"/>
                </a:cubicBezTo>
                <a:lnTo>
                  <a:pt x="1316240" y="3390050"/>
                </a:lnTo>
                <a:cubicBezTo>
                  <a:pt x="1316240" y="3462744"/>
                  <a:pt x="1257310" y="3521674"/>
                  <a:pt x="1184616" y="3521674"/>
                </a:cubicBezTo>
                <a:lnTo>
                  <a:pt x="131624" y="3521674"/>
                </a:lnTo>
                <a:cubicBezTo>
                  <a:pt x="58930" y="3521674"/>
                  <a:pt x="0" y="3462744"/>
                  <a:pt x="0" y="3390050"/>
                </a:cubicBezTo>
                <a:lnTo>
                  <a:pt x="0" y="1316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701" tIns="95701" rIns="95701" bIns="9570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>
                <a:solidFill>
                  <a:srgbClr val="000000"/>
                </a:solidFill>
              </a:rPr>
              <a:t>Communicate</a:t>
            </a: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Taking advantage of R for your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8805" y="2146169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Tidying &amp; data manipulation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urved Up Arrow 1"/>
          <p:cNvSpPr/>
          <p:nvPr/>
        </p:nvSpPr>
        <p:spPr>
          <a:xfrm rot="13238110">
            <a:off x="2719789" y="2608453"/>
            <a:ext cx="929795" cy="685102"/>
          </a:xfrm>
          <a:prstGeom prst="curvedUpArrow">
            <a:avLst>
              <a:gd name="adj1" fmla="val 15475"/>
              <a:gd name="adj2" fmla="val 53339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77941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chemeClr val="bg1">
                    <a:lumMod val="50000"/>
                  </a:schemeClr>
                </a:solidFill>
              </a:rPr>
              <a:t>Scientific question</a:t>
            </a:r>
            <a:endParaRPr lang="en-US" sz="1500" kern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1625806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orme libre 11"/>
          <p:cNvSpPr/>
          <p:nvPr/>
        </p:nvSpPr>
        <p:spPr>
          <a:xfrm>
            <a:off x="2020678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chemeClr val="bg1">
                    <a:lumMod val="50000"/>
                  </a:schemeClr>
                </a:solidFill>
              </a:rPr>
              <a:t>Formatted Data In R</a:t>
            </a:r>
            <a:endParaRPr lang="en-US" sz="1500" kern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rme libre 12"/>
          <p:cNvSpPr/>
          <p:nvPr/>
        </p:nvSpPr>
        <p:spPr>
          <a:xfrm>
            <a:off x="3468542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bg1">
                    <a:lumMod val="50000"/>
                  </a:schemeClr>
                </a:solidFill>
              </a:rPr>
              <a:t>Import in R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20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9284" y="918993"/>
            <a:ext cx="8382195" cy="5573543"/>
          </a:xfrm>
        </p:spPr>
        <p:txBody>
          <a:bodyPr num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Use correct file extension: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postscript(file="a_name.ps", …)</a:t>
            </a:r>
          </a:p>
          <a:p>
            <a:pPr lvl="1"/>
            <a:r>
              <a:rPr lang="da-DK" sz="1800" dirty="0">
                <a:solidFill>
                  <a:schemeClr val="tx1"/>
                </a:solidFill>
              </a:rPr>
              <a:t>pdf(file="…pdf", …)</a:t>
            </a:r>
          </a:p>
          <a:p>
            <a:pPr lvl="1"/>
            <a:r>
              <a:rPr lang="nl-NL" sz="1800" dirty="0">
                <a:solidFill>
                  <a:schemeClr val="tx1"/>
                </a:solidFill>
              </a:rPr>
              <a:t>jpeg(file=" …jpg", …)</a:t>
            </a:r>
          </a:p>
          <a:p>
            <a:pPr lvl="1"/>
            <a:r>
              <a:rPr lang="nl-NL" sz="1800" dirty="0">
                <a:solidFill>
                  <a:schemeClr val="tx1"/>
                </a:solidFill>
              </a:rPr>
              <a:t>png(file=" ….png", …)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Each graphics device has a specific set of arguments that dictate characteristics of the outputted file : height=, width=, horizontal=, res=, paper=, </a:t>
            </a:r>
            <a:r>
              <a:rPr lang="en-US" sz="2000" dirty="0" err="1">
                <a:solidFill>
                  <a:schemeClr val="tx1"/>
                </a:solidFill>
              </a:rPr>
              <a:t>pointsize</a:t>
            </a:r>
            <a:r>
              <a:rPr lang="en-US" sz="2000" dirty="0">
                <a:solidFill>
                  <a:schemeClr val="tx1"/>
                </a:solidFill>
              </a:rPr>
              <a:t>=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For </a:t>
            </a:r>
            <a:r>
              <a:rPr lang="en-US" sz="2000" dirty="0" err="1">
                <a:solidFill>
                  <a:schemeClr val="tx1"/>
                </a:solidFill>
              </a:rPr>
              <a:t>png</a:t>
            </a:r>
            <a:r>
              <a:rPr lang="en-US" sz="2000" dirty="0">
                <a:solidFill>
                  <a:schemeClr val="tx1"/>
                </a:solidFill>
              </a:rPr>
              <a:t>, jpeg, tiff (raster formats), the width and height of the graphics are given in pixels.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For pdf and postscript (vector formats), the width and height of the graphics region are given in inches. Default values are 7.  (Tip: A4 = 8.3" x 11.7“; set the width and height a little smaller for printing to A4 size).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pdf() and postscript have an argument "paper".  This can be set to common paper formats  (paper="a4" for A4 in portrait orientation, paper="a4r" for A4 in landscape orientation).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Arguments to graphics export functions</a:t>
            </a:r>
          </a:p>
        </p:txBody>
      </p:sp>
    </p:spTree>
    <p:extLst>
      <p:ext uri="{BB962C8B-B14F-4D97-AF65-F5344CB8AC3E}">
        <p14:creationId xmlns:p14="http://schemas.microsoft.com/office/powerpoint/2010/main" val="3651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9284" y="918993"/>
            <a:ext cx="8382195" cy="5573543"/>
          </a:xfrm>
        </p:spPr>
        <p:txBody>
          <a:bodyPr num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Files in  </a:t>
            </a:r>
            <a:r>
              <a:rPr lang="en-US" sz="2000" dirty="0" err="1">
                <a:solidFill>
                  <a:srgbClr val="4E81BD"/>
                </a:solidFill>
              </a:rPr>
              <a:t>png</a:t>
            </a:r>
            <a:r>
              <a:rPr lang="en-US" sz="2000" dirty="0">
                <a:solidFill>
                  <a:srgbClr val="4E81BD"/>
                </a:solidFill>
              </a:rPr>
              <a:t>, jpeg, tiff </a:t>
            </a:r>
            <a:r>
              <a:rPr lang="en-US" sz="2000" dirty="0">
                <a:solidFill>
                  <a:schemeClr val="tx1"/>
                </a:solidFill>
              </a:rPr>
              <a:t>(raster formats) can only have </a:t>
            </a:r>
            <a:r>
              <a:rPr lang="en-US" sz="2000" dirty="0">
                <a:solidFill>
                  <a:srgbClr val="4E81BD"/>
                </a:solidFill>
              </a:rPr>
              <a:t>one page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r>
              <a:rPr lang="en-US" sz="2000" dirty="0">
                <a:solidFill>
                  <a:schemeClr val="tx1"/>
                </a:solidFill>
              </a:rPr>
              <a:t>Files in </a:t>
            </a:r>
            <a:r>
              <a:rPr lang="en-US" sz="2000" dirty="0">
                <a:solidFill>
                  <a:srgbClr val="4E81BD"/>
                </a:solidFill>
              </a:rPr>
              <a:t>pdf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4E81BD"/>
                </a:solidFill>
              </a:rPr>
              <a:t>postscript </a:t>
            </a:r>
            <a:r>
              <a:rPr lang="en-US" sz="2000" dirty="0">
                <a:solidFill>
                  <a:schemeClr val="tx1"/>
                </a:solidFill>
              </a:rPr>
              <a:t>formats (vector format) receive </a:t>
            </a:r>
            <a:r>
              <a:rPr lang="en-US" sz="2000" dirty="0">
                <a:solidFill>
                  <a:srgbClr val="4E81BD"/>
                </a:solidFill>
              </a:rPr>
              <a:t>multiple pages by default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/>
              <a:t>You can deactivate this </a:t>
            </a:r>
            <a:r>
              <a:rPr lang="en-US" sz="2000" dirty="0" err="1"/>
              <a:t>behaviour</a:t>
            </a:r>
            <a:r>
              <a:rPr lang="en-US" sz="2000" dirty="0"/>
              <a:t> using the </a:t>
            </a:r>
            <a:r>
              <a:rPr lang="en-US" sz="2000" dirty="0" err="1"/>
              <a:t>onefile</a:t>
            </a:r>
            <a:r>
              <a:rPr lang="en-US" sz="2000" dirty="0"/>
              <a:t> argument.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One Multi-page file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(file="my_file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.pdf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  <a:endParaRPr lang="en-US" sz="1800" dirty="0">
              <a:solidFill>
                <a:srgbClr val="4E81BD"/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cs typeface="Courier"/>
              </a:rPr>
              <a:t>...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cs typeface="Courier"/>
              </a:rPr>
              <a:t>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#make a few plots, each will go on a separate page     #in the same file</a:t>
            </a:r>
            <a:b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</a:b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dev.off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()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Several one-page files</a:t>
            </a:r>
            <a:br>
              <a:rPr lang="en-US" sz="2000" dirty="0"/>
            </a:b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(file="my_file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_%d.pdf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", </a:t>
            </a:r>
            <a:r>
              <a:rPr lang="en-US" sz="1800" b="1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onefile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 FALSE 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)</a:t>
            </a:r>
            <a:endParaRPr lang="en-US" sz="1800" dirty="0">
              <a:solidFill>
                <a:srgbClr val="4E81BD"/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cs typeface="Courier"/>
              </a:rPr>
              <a:t>...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cs typeface="Courier"/>
              </a:rPr>
              <a:t>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#make a few plots, each will go into its own file</a:t>
            </a:r>
            <a:b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</a:b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dev.off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()</a:t>
            </a:r>
            <a:b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The format specifier %d causes the resulting files to be numbered: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my_file_1.pdf, my_file_2.pdf etc. 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Multi-page vs single page output</a:t>
            </a:r>
          </a:p>
        </p:txBody>
      </p:sp>
    </p:spTree>
    <p:extLst>
      <p:ext uri="{BB962C8B-B14F-4D97-AF65-F5344CB8AC3E}">
        <p14:creationId xmlns:p14="http://schemas.microsoft.com/office/powerpoint/2010/main" val="16983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324720" y="111600"/>
            <a:ext cx="6774873" cy="61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0" rIns="0" bIns="0" anchor="b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rPr>
              <a:t>Choosing an image file format</a:t>
            </a:r>
          </a:p>
        </p:txBody>
      </p:sp>
      <p:sp>
        <p:nvSpPr>
          <p:cNvPr id="363" name="CustomShape 2"/>
          <p:cNvSpPr/>
          <p:nvPr/>
        </p:nvSpPr>
        <p:spPr>
          <a:xfrm>
            <a:off x="324720" y="916559"/>
            <a:ext cx="8523720" cy="5664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4F81BD"/>
                </a:solidFill>
                <a:latin typeface="Calibri"/>
                <a:ea typeface="DejaVu Sans"/>
              </a:rPr>
              <a:t>Raster graphics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png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tiff, jpeg):</a:t>
            </a:r>
            <a:endParaRPr lang="en-US" sz="22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file sizes depend on the image size (number of pixels)</a:t>
            </a:r>
            <a:endParaRPr lang="en-US" sz="20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once created, stretching the image leads to poor quality</a:t>
            </a:r>
          </a:p>
          <a:p>
            <a:pPr marL="460440" lvl="1">
              <a:lnSpc>
                <a:spcPct val="100000"/>
              </a:lnSpc>
              <a:buClr>
                <a:srgbClr val="000000"/>
              </a:buClr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4F81BD"/>
                </a:solidFill>
                <a:latin typeface="Calibri"/>
                <a:ea typeface="DejaVu Sans"/>
              </a:rPr>
              <a:t>Vector graphics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(pdf,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ps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eps,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svg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):</a:t>
            </a:r>
            <a:endParaRPr lang="en-US" sz="24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file sizes depend on the number of drawing actions 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(e.g. number of points, lines,...)</a:t>
            </a:r>
            <a:endParaRPr lang="en-US" sz="20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all elements can be scaled as desired</a:t>
            </a: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dirty="0"/>
          </a:p>
          <a:p>
            <a:pPr marL="0" lvl="1">
              <a:buClr>
                <a:srgbClr val="000000"/>
              </a:buClr>
            </a:pPr>
            <a:r>
              <a:rPr lang="en-US" sz="2200" b="1" spc="-1" dirty="0">
                <a:latin typeface="Calibri"/>
                <a:ea typeface="DejaVu Sans"/>
              </a:rPr>
              <a:t>Embedding image files in MS Office documents (Word, PowerPoint): </a:t>
            </a:r>
          </a:p>
          <a:p>
            <a:pPr marL="803340" lvl="1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 Windows, </a:t>
            </a:r>
            <a:r>
              <a:rPr lang="en-US" sz="2000" dirty="0" err="1"/>
              <a:t>png</a:t>
            </a:r>
            <a:r>
              <a:rPr lang="en-US" sz="2000" dirty="0"/>
              <a:t> and tiff work best, pdf can get blurry. </a:t>
            </a:r>
          </a:p>
          <a:p>
            <a:pPr marL="803340" lvl="1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 macOS, pdf works well.</a:t>
            </a:r>
          </a:p>
          <a:p>
            <a:pPr marL="803340" lvl="1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Can also export plot from RStudio to clipboard, then paste.</a:t>
            </a:r>
          </a:p>
          <a:p>
            <a:pPr marL="460440" lvl="1">
              <a:lnSpc>
                <a:spcPct val="100000"/>
              </a:lnSpc>
              <a:buClr>
                <a:srgbClr val="000000"/>
              </a:buClr>
            </a:pPr>
            <a:endParaRPr lang="en-US" dirty="0"/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sz="2200" b="1" spc="-1" dirty="0">
                <a:latin typeface="Calibri"/>
                <a:ea typeface="DejaVu Sans"/>
              </a:rPr>
              <a:t>Publication-quality figures:</a:t>
            </a:r>
          </a:p>
          <a:p>
            <a:pPr marL="746190" lvl="1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/>
              <a:t>Vector graphics (pdf, eps) tend to be easier to adapt as they can be resized</a:t>
            </a: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460440" lvl="1">
              <a:lnSpc>
                <a:spcPct val="100000"/>
              </a:lnSpc>
              <a:buClr>
                <a:srgbClr val="000000"/>
              </a:buClr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0" lvl="1">
              <a:buClr>
                <a:srgbClr val="000000"/>
              </a:buClr>
            </a:pPr>
            <a:r>
              <a:rPr lang="en-US" sz="2000" b="1" spc="-1" dirty="0">
                <a:latin typeface="Calibri"/>
                <a:ea typeface="DejaVu Sans"/>
              </a:rPr>
              <a:t>File size tip: </a:t>
            </a:r>
            <a:r>
              <a:rPr lang="en-US" sz="2000" spc="-1" dirty="0">
                <a:latin typeface="Calibri"/>
                <a:ea typeface="DejaVu Sans"/>
              </a:rPr>
              <a:t>when a large number of points is plotted, pdfs can become large in file size and slow to display . When this is an issue, consider </a:t>
            </a:r>
            <a:r>
              <a:rPr lang="en-US" sz="2000" spc="-1" dirty="0" err="1">
                <a:latin typeface="Calibri"/>
                <a:ea typeface="DejaVu Sans"/>
              </a:rPr>
              <a:t>png</a:t>
            </a:r>
            <a:r>
              <a:rPr lang="en-US" sz="2000" spc="-1" dirty="0">
                <a:latin typeface="Calibri"/>
                <a:ea typeface="DejaVu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7056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115200"/>
            <a:ext cx="7931520" cy="48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DejaVu Sans"/>
              </a:rPr>
              <a:t>Let’s practice – 8</a:t>
            </a:r>
            <a:endParaRPr kumimoji="0" lang="en-US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209520" y="669240"/>
            <a:ext cx="8505720" cy="601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buFont typeface="StarSymbol"/>
              <a:buAutoNum type="arabicParenR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Make a multi-panel figure with the 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four graphics (4,5,6,7 from previous exercise) on one page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,  exporting the figure to a 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pdf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file with paper size A4.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et width and height arguments in the call </a:t>
            </a: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to pdf() 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to make it look nice.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buFont typeface="StarSymbol"/>
              <a:buAutoNum type="arabicParenR"/>
              <a:tabLst/>
              <a:defRPr/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Optional: </a:t>
            </a:r>
            <a:r>
              <a:rPr kumimoji="0" lang="en-US" sz="20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Export the histogram (3 from previous exercise) to a </a:t>
            </a:r>
            <a:r>
              <a:rPr kumimoji="0" lang="en-US" sz="20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png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</a:t>
            </a:r>
            <a:r>
              <a:rPr kumimoji="0" lang="en-US" sz="20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file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.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et width and height arguments in the call to </a:t>
            </a:r>
            <a:r>
              <a:rPr kumimoji="0" lang="en-US" sz="20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png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() to make it look nice.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3) Optional: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Look at the multi-panel figure. Are your impressions about mouse weight from yesterday's exploration of data summaries confirmed by today's visualizations? 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501" y="216816"/>
            <a:ext cx="8640402" cy="6381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58501" y="216816"/>
            <a:ext cx="8539753" cy="4993491"/>
          </a:xfrm>
        </p:spPr>
        <p:txBody>
          <a:bodyPr anchor="ctr"/>
          <a:lstStyle/>
          <a:p>
            <a:r>
              <a:rPr lang="en-US" sz="2400" dirty="0"/>
              <a:t>Introduction to </a:t>
            </a:r>
            <a:r>
              <a:rPr lang="en-US" sz="2400" dirty="0">
                <a:solidFill>
                  <a:srgbClr val="4F81BD"/>
                </a:solidFill>
              </a:rPr>
              <a:t>high-level and low-level plotting functions </a:t>
            </a:r>
            <a:r>
              <a:rPr lang="en-US" sz="2400" dirty="0"/>
              <a:t>in R</a:t>
            </a:r>
          </a:p>
          <a:p>
            <a:pPr lvl="1"/>
            <a:r>
              <a:rPr lang="en-US" sz="2000" dirty="0"/>
              <a:t>plot(), lines(), points(), </a:t>
            </a:r>
            <a:r>
              <a:rPr lang="en-US" sz="2000" dirty="0" err="1"/>
              <a:t>hist</a:t>
            </a:r>
            <a:r>
              <a:rPr lang="en-US" sz="2000" dirty="0"/>
              <a:t>(), </a:t>
            </a:r>
            <a:r>
              <a:rPr lang="en-US" sz="2000" dirty="0" err="1"/>
              <a:t>barplot</a:t>
            </a:r>
            <a:r>
              <a:rPr lang="en-US" sz="2000" dirty="0"/>
              <a:t>(), boxplot() …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Customization</a:t>
            </a:r>
            <a:r>
              <a:rPr lang="en-US" sz="2400" dirty="0"/>
              <a:t> of plotting functions </a:t>
            </a:r>
          </a:p>
          <a:p>
            <a:pPr lvl="1"/>
            <a:r>
              <a:rPr lang="en-US" sz="2000" dirty="0" err="1"/>
              <a:t>Colours</a:t>
            </a:r>
            <a:r>
              <a:rPr lang="en-US" sz="2000" dirty="0"/>
              <a:t>, line types, line widths, plotting characters…</a:t>
            </a:r>
          </a:p>
          <a:p>
            <a:pPr lvl="1"/>
            <a:r>
              <a:rPr lang="en-US" sz="2000" dirty="0"/>
              <a:t>Titles, labels, legend…</a:t>
            </a:r>
          </a:p>
          <a:p>
            <a:r>
              <a:rPr lang="en-US" sz="2400" dirty="0">
                <a:solidFill>
                  <a:srgbClr val="4F81BD"/>
                </a:solidFill>
              </a:rPr>
              <a:t>Permanent graphic changes</a:t>
            </a:r>
          </a:p>
          <a:p>
            <a:r>
              <a:rPr lang="en-US" sz="2400" dirty="0">
                <a:solidFill>
                  <a:srgbClr val="4F81BD"/>
                </a:solidFill>
              </a:rPr>
              <a:t>Exporting graphics </a:t>
            </a:r>
            <a:r>
              <a:rPr lang="en-US" sz="2400" dirty="0"/>
              <a:t>in different formats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216816"/>
            <a:ext cx="7943178" cy="620683"/>
          </a:xfrm>
        </p:spPr>
        <p:txBody>
          <a:bodyPr/>
          <a:lstStyle/>
          <a:p>
            <a:r>
              <a:rPr lang="en-US"/>
              <a:t>In a nutshell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5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rved Up Arrow 1"/>
          <p:cNvSpPr/>
          <p:nvPr/>
        </p:nvSpPr>
        <p:spPr>
          <a:xfrm rot="13238110">
            <a:off x="2719789" y="2608453"/>
            <a:ext cx="929795" cy="685102"/>
          </a:xfrm>
          <a:prstGeom prst="curvedUpArrow">
            <a:avLst>
              <a:gd name="adj1" fmla="val 15475"/>
              <a:gd name="adj2" fmla="val 53339"/>
              <a:gd name="adj3" fmla="val 25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9" name="Diagram 28"/>
          <p:cNvGraphicFramePr/>
          <p:nvPr/>
        </p:nvGraphicFramePr>
        <p:xfrm>
          <a:off x="173696" y="1502171"/>
          <a:ext cx="8695677" cy="418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Taking advantage of R for your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8805" y="2146169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Tidying &amp; data manipulation</a:t>
            </a:r>
            <a:endParaRPr lang="en-US" sz="1400" dirty="0"/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rot="10800000" flipH="1" flipV="1">
            <a:off x="2193374" y="1804268"/>
            <a:ext cx="5236962" cy="1365072"/>
          </a:xfrm>
          <a:prstGeom prst="bentArrow">
            <a:avLst>
              <a:gd name="adj1" fmla="val 14216"/>
              <a:gd name="adj2" fmla="val 13071"/>
              <a:gd name="adj3" fmla="val 16324"/>
              <a:gd name="adj4" fmla="val 4375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Import in R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70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e libre 13"/>
          <p:cNvSpPr/>
          <p:nvPr/>
        </p:nvSpPr>
        <p:spPr>
          <a:xfrm>
            <a:off x="3863414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chemeClr val="bg1">
                    <a:lumMod val="50000"/>
                  </a:schemeClr>
                </a:solidFill>
              </a:rPr>
              <a:t>Data representation</a:t>
            </a:r>
            <a:endParaRPr lang="en-US" sz="1500" kern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Forme libre 14"/>
          <p:cNvSpPr/>
          <p:nvPr/>
        </p:nvSpPr>
        <p:spPr>
          <a:xfrm>
            <a:off x="5311278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6" name="Forme libre 15"/>
          <p:cNvSpPr/>
          <p:nvPr/>
        </p:nvSpPr>
        <p:spPr>
          <a:xfrm>
            <a:off x="5706150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rgbClr val="000000"/>
                </a:solidFill>
              </a:rPr>
              <a:t>Statistical analysis</a:t>
            </a:r>
            <a:endParaRPr lang="en-US" sz="1500" kern="1200" dirty="0">
              <a:solidFill>
                <a:srgbClr val="000000"/>
              </a:solidFill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7154014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8" name="Forme libre 17"/>
          <p:cNvSpPr/>
          <p:nvPr/>
        </p:nvSpPr>
        <p:spPr>
          <a:xfrm>
            <a:off x="7548886" y="1832327"/>
            <a:ext cx="1316240" cy="3521674"/>
          </a:xfrm>
          <a:custGeom>
            <a:avLst/>
            <a:gdLst>
              <a:gd name="connsiteX0" fmla="*/ 0 w 1316240"/>
              <a:gd name="connsiteY0" fmla="*/ 131624 h 3521674"/>
              <a:gd name="connsiteX1" fmla="*/ 131624 w 1316240"/>
              <a:gd name="connsiteY1" fmla="*/ 0 h 3521674"/>
              <a:gd name="connsiteX2" fmla="*/ 1184616 w 1316240"/>
              <a:gd name="connsiteY2" fmla="*/ 0 h 3521674"/>
              <a:gd name="connsiteX3" fmla="*/ 1316240 w 1316240"/>
              <a:gd name="connsiteY3" fmla="*/ 131624 h 3521674"/>
              <a:gd name="connsiteX4" fmla="*/ 1316240 w 1316240"/>
              <a:gd name="connsiteY4" fmla="*/ 3390050 h 3521674"/>
              <a:gd name="connsiteX5" fmla="*/ 1184616 w 1316240"/>
              <a:gd name="connsiteY5" fmla="*/ 3521674 h 3521674"/>
              <a:gd name="connsiteX6" fmla="*/ 131624 w 1316240"/>
              <a:gd name="connsiteY6" fmla="*/ 3521674 h 3521674"/>
              <a:gd name="connsiteX7" fmla="*/ 0 w 1316240"/>
              <a:gd name="connsiteY7" fmla="*/ 3390050 h 3521674"/>
              <a:gd name="connsiteX8" fmla="*/ 0 w 1316240"/>
              <a:gd name="connsiteY8" fmla="*/ 131624 h 35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3521674">
                <a:moveTo>
                  <a:pt x="0" y="131624"/>
                </a:moveTo>
                <a:cubicBezTo>
                  <a:pt x="0" y="58930"/>
                  <a:pt x="58930" y="0"/>
                  <a:pt x="131624" y="0"/>
                </a:cubicBezTo>
                <a:lnTo>
                  <a:pt x="1184616" y="0"/>
                </a:lnTo>
                <a:cubicBezTo>
                  <a:pt x="1257310" y="0"/>
                  <a:pt x="1316240" y="58930"/>
                  <a:pt x="1316240" y="131624"/>
                </a:cubicBezTo>
                <a:lnTo>
                  <a:pt x="1316240" y="3390050"/>
                </a:lnTo>
                <a:cubicBezTo>
                  <a:pt x="1316240" y="3462744"/>
                  <a:pt x="1257310" y="3521674"/>
                  <a:pt x="1184616" y="3521674"/>
                </a:cubicBezTo>
                <a:lnTo>
                  <a:pt x="131624" y="3521674"/>
                </a:lnTo>
                <a:cubicBezTo>
                  <a:pt x="58930" y="3521674"/>
                  <a:pt x="0" y="3462744"/>
                  <a:pt x="0" y="3390050"/>
                </a:cubicBezTo>
                <a:lnTo>
                  <a:pt x="0" y="13162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701" tIns="95701" rIns="95701" bIns="9570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>
                <a:solidFill>
                  <a:srgbClr val="000000"/>
                </a:solidFill>
              </a:rPr>
              <a:t>Communicate</a:t>
            </a: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Taking advantage of R for your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8805" y="2157458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Tidying &amp; data manipulation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er 18"/>
          <p:cNvGrpSpPr/>
          <p:nvPr/>
        </p:nvGrpSpPr>
        <p:grpSpPr>
          <a:xfrm>
            <a:off x="177941" y="1804268"/>
            <a:ext cx="7252395" cy="2183768"/>
            <a:chOff x="177941" y="1804268"/>
            <a:chExt cx="7252395" cy="2183768"/>
          </a:xfrm>
          <a:solidFill>
            <a:schemeClr val="bg1">
              <a:lumMod val="85000"/>
            </a:schemeClr>
          </a:solidFill>
        </p:grpSpPr>
        <p:sp>
          <p:nvSpPr>
            <p:cNvPr id="2" name="Curved Up Arrow 1"/>
            <p:cNvSpPr/>
            <p:nvPr/>
          </p:nvSpPr>
          <p:spPr>
            <a:xfrm rot="13238110">
              <a:off x="2719789" y="2608453"/>
              <a:ext cx="929795" cy="685102"/>
            </a:xfrm>
            <a:prstGeom prst="curvedUpArrow">
              <a:avLst>
                <a:gd name="adj1" fmla="val 15475"/>
                <a:gd name="adj2" fmla="val 53339"/>
                <a:gd name="adj3" fmla="val 25000"/>
              </a:avLst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Forme libre 6"/>
            <p:cNvSpPr/>
            <p:nvPr/>
          </p:nvSpPr>
          <p:spPr>
            <a:xfrm>
              <a:off x="177941" y="3198292"/>
              <a:ext cx="1316240" cy="789744"/>
            </a:xfrm>
            <a:custGeom>
              <a:avLst/>
              <a:gdLst>
                <a:gd name="connsiteX0" fmla="*/ 0 w 1316240"/>
                <a:gd name="connsiteY0" fmla="*/ 78974 h 789744"/>
                <a:gd name="connsiteX1" fmla="*/ 78974 w 1316240"/>
                <a:gd name="connsiteY1" fmla="*/ 0 h 789744"/>
                <a:gd name="connsiteX2" fmla="*/ 1237266 w 1316240"/>
                <a:gd name="connsiteY2" fmla="*/ 0 h 789744"/>
                <a:gd name="connsiteX3" fmla="*/ 1316240 w 1316240"/>
                <a:gd name="connsiteY3" fmla="*/ 78974 h 789744"/>
                <a:gd name="connsiteX4" fmla="*/ 1316240 w 1316240"/>
                <a:gd name="connsiteY4" fmla="*/ 710770 h 789744"/>
                <a:gd name="connsiteX5" fmla="*/ 1237266 w 1316240"/>
                <a:gd name="connsiteY5" fmla="*/ 789744 h 789744"/>
                <a:gd name="connsiteX6" fmla="*/ 78974 w 1316240"/>
                <a:gd name="connsiteY6" fmla="*/ 789744 h 789744"/>
                <a:gd name="connsiteX7" fmla="*/ 0 w 1316240"/>
                <a:gd name="connsiteY7" fmla="*/ 710770 h 789744"/>
                <a:gd name="connsiteX8" fmla="*/ 0 w 1316240"/>
                <a:gd name="connsiteY8" fmla="*/ 78974 h 78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240" h="789744">
                  <a:moveTo>
                    <a:pt x="0" y="78974"/>
                  </a:moveTo>
                  <a:cubicBezTo>
                    <a:pt x="0" y="35358"/>
                    <a:pt x="35358" y="0"/>
                    <a:pt x="78974" y="0"/>
                  </a:cubicBezTo>
                  <a:lnTo>
                    <a:pt x="1237266" y="0"/>
                  </a:lnTo>
                  <a:cubicBezTo>
                    <a:pt x="1280882" y="0"/>
                    <a:pt x="1316240" y="35358"/>
                    <a:pt x="1316240" y="78974"/>
                  </a:cubicBezTo>
                  <a:lnTo>
                    <a:pt x="1316240" y="710770"/>
                  </a:lnTo>
                  <a:cubicBezTo>
                    <a:pt x="1316240" y="754386"/>
                    <a:pt x="1280882" y="789744"/>
                    <a:pt x="1237266" y="789744"/>
                  </a:cubicBezTo>
                  <a:lnTo>
                    <a:pt x="78974" y="789744"/>
                  </a:lnTo>
                  <a:cubicBezTo>
                    <a:pt x="35358" y="789744"/>
                    <a:pt x="0" y="754386"/>
                    <a:pt x="0" y="710770"/>
                  </a:cubicBezTo>
                  <a:lnTo>
                    <a:pt x="0" y="7897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281" tIns="80281" rIns="80281" bIns="80281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>
                  <a:solidFill>
                    <a:schemeClr val="bg1">
                      <a:lumMod val="50000"/>
                    </a:schemeClr>
                  </a:solidFill>
                </a:rPr>
                <a:t>Scientific question</a:t>
              </a:r>
              <a:endParaRPr lang="en-US" sz="1500" kern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Forme libre 10"/>
            <p:cNvSpPr/>
            <p:nvPr/>
          </p:nvSpPr>
          <p:spPr>
            <a:xfrm>
              <a:off x="1625806" y="3429950"/>
              <a:ext cx="279042" cy="326427"/>
            </a:xfrm>
            <a:custGeom>
              <a:avLst/>
              <a:gdLst>
                <a:gd name="connsiteX0" fmla="*/ 0 w 279042"/>
                <a:gd name="connsiteY0" fmla="*/ 65285 h 326427"/>
                <a:gd name="connsiteX1" fmla="*/ 139521 w 279042"/>
                <a:gd name="connsiteY1" fmla="*/ 65285 h 326427"/>
                <a:gd name="connsiteX2" fmla="*/ 139521 w 279042"/>
                <a:gd name="connsiteY2" fmla="*/ 0 h 326427"/>
                <a:gd name="connsiteX3" fmla="*/ 279042 w 279042"/>
                <a:gd name="connsiteY3" fmla="*/ 163214 h 326427"/>
                <a:gd name="connsiteX4" fmla="*/ 139521 w 279042"/>
                <a:gd name="connsiteY4" fmla="*/ 326427 h 326427"/>
                <a:gd name="connsiteX5" fmla="*/ 139521 w 279042"/>
                <a:gd name="connsiteY5" fmla="*/ 261142 h 326427"/>
                <a:gd name="connsiteX6" fmla="*/ 0 w 279042"/>
                <a:gd name="connsiteY6" fmla="*/ 261142 h 326427"/>
                <a:gd name="connsiteX7" fmla="*/ 0 w 279042"/>
                <a:gd name="connsiteY7" fmla="*/ 65285 h 3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042" h="326427">
                  <a:moveTo>
                    <a:pt x="0" y="65285"/>
                  </a:moveTo>
                  <a:lnTo>
                    <a:pt x="139521" y="65285"/>
                  </a:lnTo>
                  <a:lnTo>
                    <a:pt x="139521" y="0"/>
                  </a:lnTo>
                  <a:lnTo>
                    <a:pt x="279042" y="163214"/>
                  </a:lnTo>
                  <a:lnTo>
                    <a:pt x="139521" y="326427"/>
                  </a:lnTo>
                  <a:lnTo>
                    <a:pt x="139521" y="261142"/>
                  </a:lnTo>
                  <a:lnTo>
                    <a:pt x="0" y="261142"/>
                  </a:lnTo>
                  <a:lnTo>
                    <a:pt x="0" y="652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5285" rIns="83713" bIns="65285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Forme libre 11"/>
            <p:cNvSpPr/>
            <p:nvPr/>
          </p:nvSpPr>
          <p:spPr>
            <a:xfrm>
              <a:off x="2020678" y="3198292"/>
              <a:ext cx="1316240" cy="789744"/>
            </a:xfrm>
            <a:custGeom>
              <a:avLst/>
              <a:gdLst>
                <a:gd name="connsiteX0" fmla="*/ 0 w 1316240"/>
                <a:gd name="connsiteY0" fmla="*/ 78974 h 789744"/>
                <a:gd name="connsiteX1" fmla="*/ 78974 w 1316240"/>
                <a:gd name="connsiteY1" fmla="*/ 0 h 789744"/>
                <a:gd name="connsiteX2" fmla="*/ 1237266 w 1316240"/>
                <a:gd name="connsiteY2" fmla="*/ 0 h 789744"/>
                <a:gd name="connsiteX3" fmla="*/ 1316240 w 1316240"/>
                <a:gd name="connsiteY3" fmla="*/ 78974 h 789744"/>
                <a:gd name="connsiteX4" fmla="*/ 1316240 w 1316240"/>
                <a:gd name="connsiteY4" fmla="*/ 710770 h 789744"/>
                <a:gd name="connsiteX5" fmla="*/ 1237266 w 1316240"/>
                <a:gd name="connsiteY5" fmla="*/ 789744 h 789744"/>
                <a:gd name="connsiteX6" fmla="*/ 78974 w 1316240"/>
                <a:gd name="connsiteY6" fmla="*/ 789744 h 789744"/>
                <a:gd name="connsiteX7" fmla="*/ 0 w 1316240"/>
                <a:gd name="connsiteY7" fmla="*/ 710770 h 789744"/>
                <a:gd name="connsiteX8" fmla="*/ 0 w 1316240"/>
                <a:gd name="connsiteY8" fmla="*/ 78974 h 78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240" h="789744">
                  <a:moveTo>
                    <a:pt x="0" y="78974"/>
                  </a:moveTo>
                  <a:cubicBezTo>
                    <a:pt x="0" y="35358"/>
                    <a:pt x="35358" y="0"/>
                    <a:pt x="78974" y="0"/>
                  </a:cubicBezTo>
                  <a:lnTo>
                    <a:pt x="1237266" y="0"/>
                  </a:lnTo>
                  <a:cubicBezTo>
                    <a:pt x="1280882" y="0"/>
                    <a:pt x="1316240" y="35358"/>
                    <a:pt x="1316240" y="78974"/>
                  </a:cubicBezTo>
                  <a:lnTo>
                    <a:pt x="1316240" y="710770"/>
                  </a:lnTo>
                  <a:cubicBezTo>
                    <a:pt x="1316240" y="754386"/>
                    <a:pt x="1280882" y="789744"/>
                    <a:pt x="1237266" y="789744"/>
                  </a:cubicBezTo>
                  <a:lnTo>
                    <a:pt x="78974" y="789744"/>
                  </a:lnTo>
                  <a:cubicBezTo>
                    <a:pt x="35358" y="789744"/>
                    <a:pt x="0" y="754386"/>
                    <a:pt x="0" y="710770"/>
                  </a:cubicBezTo>
                  <a:lnTo>
                    <a:pt x="0" y="7897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281" tIns="80281" rIns="80281" bIns="80281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>
                  <a:solidFill>
                    <a:schemeClr val="bg1">
                      <a:lumMod val="50000"/>
                    </a:schemeClr>
                  </a:solidFill>
                </a:rPr>
                <a:t>Formatted Data In R</a:t>
              </a:r>
              <a:endParaRPr lang="en-US" sz="1500" kern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Forme libre 12"/>
            <p:cNvSpPr/>
            <p:nvPr/>
          </p:nvSpPr>
          <p:spPr>
            <a:xfrm>
              <a:off x="3468542" y="3429950"/>
              <a:ext cx="279042" cy="326427"/>
            </a:xfrm>
            <a:custGeom>
              <a:avLst/>
              <a:gdLst>
                <a:gd name="connsiteX0" fmla="*/ 0 w 279042"/>
                <a:gd name="connsiteY0" fmla="*/ 65285 h 326427"/>
                <a:gd name="connsiteX1" fmla="*/ 139521 w 279042"/>
                <a:gd name="connsiteY1" fmla="*/ 65285 h 326427"/>
                <a:gd name="connsiteX2" fmla="*/ 139521 w 279042"/>
                <a:gd name="connsiteY2" fmla="*/ 0 h 326427"/>
                <a:gd name="connsiteX3" fmla="*/ 279042 w 279042"/>
                <a:gd name="connsiteY3" fmla="*/ 163214 h 326427"/>
                <a:gd name="connsiteX4" fmla="*/ 139521 w 279042"/>
                <a:gd name="connsiteY4" fmla="*/ 326427 h 326427"/>
                <a:gd name="connsiteX5" fmla="*/ 139521 w 279042"/>
                <a:gd name="connsiteY5" fmla="*/ 261142 h 326427"/>
                <a:gd name="connsiteX6" fmla="*/ 0 w 279042"/>
                <a:gd name="connsiteY6" fmla="*/ 261142 h 326427"/>
                <a:gd name="connsiteX7" fmla="*/ 0 w 279042"/>
                <a:gd name="connsiteY7" fmla="*/ 65285 h 3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042" h="326427">
                  <a:moveTo>
                    <a:pt x="0" y="65285"/>
                  </a:moveTo>
                  <a:lnTo>
                    <a:pt x="139521" y="65285"/>
                  </a:lnTo>
                  <a:lnTo>
                    <a:pt x="139521" y="0"/>
                  </a:lnTo>
                  <a:lnTo>
                    <a:pt x="279042" y="163214"/>
                  </a:lnTo>
                  <a:lnTo>
                    <a:pt x="139521" y="326427"/>
                  </a:lnTo>
                  <a:lnTo>
                    <a:pt x="139521" y="261142"/>
                  </a:lnTo>
                  <a:lnTo>
                    <a:pt x="0" y="261142"/>
                  </a:lnTo>
                  <a:lnTo>
                    <a:pt x="0" y="652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5285" rIns="83713" bIns="65285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Bent Arrow 8"/>
            <p:cNvSpPr/>
            <p:nvPr/>
          </p:nvSpPr>
          <p:spPr>
            <a:xfrm rot="10800000" flipH="1" flipV="1">
              <a:off x="2193374" y="1804268"/>
              <a:ext cx="5236962" cy="1365072"/>
            </a:xfrm>
            <a:prstGeom prst="bentArrow">
              <a:avLst>
                <a:gd name="adj1" fmla="val 14216"/>
                <a:gd name="adj2" fmla="val 13071"/>
                <a:gd name="adj3" fmla="val 16324"/>
                <a:gd name="adj4" fmla="val 43750"/>
              </a:avLst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E60003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bg1">
                    <a:lumMod val="50000"/>
                  </a:schemeClr>
                </a:solidFill>
              </a:rPr>
              <a:t>Import in R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Forme libre 14"/>
          <p:cNvSpPr/>
          <p:nvPr/>
        </p:nvSpPr>
        <p:spPr>
          <a:xfrm>
            <a:off x="5311278" y="3442686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rgbClr val="7030A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3829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>
                <a:latin typeface="Calibri" charset="0"/>
                <a:ea typeface="Calibri" charset="0"/>
                <a:cs typeface="Calibri" charset="0"/>
              </a:rPr>
              <a:t>Building graphics in R</a:t>
            </a:r>
            <a:endParaRPr lang="en-GB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ounded Rectangle 19"/>
          <p:cNvSpPr/>
          <p:nvPr/>
        </p:nvSpPr>
        <p:spPr>
          <a:xfrm>
            <a:off x="1752735" y="3537044"/>
            <a:ext cx="576000" cy="576000"/>
          </a:xfrm>
          <a:prstGeom prst="roundRect">
            <a:avLst/>
          </a:prstGeom>
          <a:solidFill>
            <a:srgbClr val="575757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15796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93504" y="1010137"/>
            <a:ext cx="7879296" cy="570121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</a:t>
            </a:r>
            <a:r>
              <a:rPr lang="en-US" sz="2400" dirty="0">
                <a:solidFill>
                  <a:schemeClr val="tx1"/>
                </a:solidFill>
              </a:rPr>
              <a:t>is powerful </a:t>
            </a:r>
            <a:r>
              <a:rPr lang="en-US" sz="2400" dirty="0"/>
              <a:t>for</a:t>
            </a:r>
            <a:r>
              <a:rPr lang="en-US" sz="2400" dirty="0">
                <a:solidFill>
                  <a:schemeClr val="accent1"/>
                </a:solidFill>
              </a:rPr>
              <a:t> plotting </a:t>
            </a:r>
            <a:r>
              <a:rPr lang="en-US" sz="2400" dirty="0"/>
              <a:t>graphs and figures. It provides several plotting systems:</a:t>
            </a:r>
          </a:p>
          <a:p>
            <a:r>
              <a:rPr lang="en-US" sz="2400" dirty="0"/>
              <a:t>base         (widely used, comes with basic R installation)</a:t>
            </a:r>
          </a:p>
          <a:p>
            <a:r>
              <a:rPr lang="en-US" sz="2400" dirty="0"/>
              <a:t>ggplot2    (widely used)</a:t>
            </a:r>
          </a:p>
          <a:p>
            <a:r>
              <a:rPr lang="en-US" sz="2400" dirty="0"/>
              <a:t>lattice       (mainly used for specialized needs, e.g. 3D plots)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They have very different syntax, </a:t>
            </a:r>
            <a:r>
              <a:rPr lang="en-US" sz="2400" dirty="0">
                <a:solidFill>
                  <a:srgbClr val="4E81BD"/>
                </a:solidFill>
              </a:rPr>
              <a:t>cannot be mixed</a:t>
            </a:r>
            <a:r>
              <a:rPr lang="en-US" sz="2400" dirty="0"/>
              <a:t>, and need to be learned separately. </a:t>
            </a:r>
            <a:r>
              <a:rPr lang="en-US" sz="2400" dirty="0">
                <a:solidFill>
                  <a:schemeClr val="tx1"/>
                </a:solidFill>
              </a:rPr>
              <a:t>This course gives an introduction to the </a:t>
            </a:r>
            <a:r>
              <a:rPr lang="en-US" sz="2400" dirty="0">
                <a:solidFill>
                  <a:srgbClr val="4E81BD"/>
                </a:solidFill>
              </a:rPr>
              <a:t>R base plotting system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R graphics</a:t>
            </a:r>
          </a:p>
        </p:txBody>
      </p:sp>
    </p:spTree>
    <p:extLst>
      <p:ext uri="{BB962C8B-B14F-4D97-AF65-F5344CB8AC3E}">
        <p14:creationId xmlns:p14="http://schemas.microsoft.com/office/powerpoint/2010/main" val="3328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93504" y="1010137"/>
            <a:ext cx="8500329" cy="5701214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Plots are built up step-by-step with multiple function calls.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accent1"/>
                </a:solidFill>
              </a:rPr>
              <a:t>High level graphics functions:</a:t>
            </a:r>
          </a:p>
          <a:p>
            <a:pPr lvl="1"/>
            <a:r>
              <a:rPr lang="en-US" sz="2000" dirty="0"/>
              <a:t>Draw a new plot. Tailor its appearance with optional arguments.</a:t>
            </a:r>
          </a:p>
          <a:p>
            <a:pPr marL="266700" lvl="1" indent="0">
              <a:buNone/>
            </a:pPr>
            <a:endParaRPr lang="en-US" sz="2000" dirty="0">
              <a:solidFill>
                <a:srgbClr val="4F81BD"/>
              </a:solidFill>
            </a:endParaRPr>
          </a:p>
          <a:p>
            <a:pPr marL="266700" lvl="1" indent="-266700"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</a:rPr>
              <a:t>Low level graphics functions: </a:t>
            </a:r>
          </a:p>
          <a:p>
            <a:pPr lvl="1"/>
            <a:r>
              <a:rPr lang="en-US" sz="2000" dirty="0"/>
              <a:t>Add graphical elements to an existing plot, piece by piece.</a:t>
            </a:r>
          </a:p>
          <a:p>
            <a:pPr marL="266700" lvl="1" indent="0">
              <a:buNone/>
            </a:pPr>
            <a:endParaRPr lang="en-US" dirty="0"/>
          </a:p>
          <a:p>
            <a:pPr marL="266700" lvl="1" indent="0">
              <a:buNone/>
            </a:pP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R base plotting system</a:t>
            </a:r>
          </a:p>
        </p:txBody>
      </p:sp>
    </p:spTree>
    <p:extLst>
      <p:ext uri="{BB962C8B-B14F-4D97-AF65-F5344CB8AC3E}">
        <p14:creationId xmlns:p14="http://schemas.microsoft.com/office/powerpoint/2010/main" val="20563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generic function to use is </a:t>
            </a:r>
            <a:r>
              <a:rPr lang="en-US" sz="2000" b="1" dirty="0">
                <a:solidFill>
                  <a:srgbClr val="4F81BD"/>
                </a:solidFill>
              </a:rPr>
              <a:t>plot()</a:t>
            </a:r>
            <a:r>
              <a:rPr lang="en-US" sz="2000" dirty="0"/>
              <a:t>, which plots a variable y against a variable x.</a:t>
            </a:r>
          </a:p>
          <a:p>
            <a:r>
              <a:rPr lang="en-US" sz="2000" dirty="0"/>
              <a:t>Takes the argument </a:t>
            </a:r>
            <a:r>
              <a:rPr lang="en-US" sz="2000" b="1" dirty="0"/>
              <a:t>type</a:t>
            </a:r>
            <a:r>
              <a:rPr lang="en-US" sz="2000" dirty="0"/>
              <a:t> to indicate the </a:t>
            </a:r>
            <a:r>
              <a:rPr lang="en-US" sz="2000" dirty="0">
                <a:solidFill>
                  <a:srgbClr val="4F81BD"/>
                </a:solidFill>
              </a:rPr>
              <a:t>type of plot </a:t>
            </a:r>
            <a:r>
              <a:rPr lang="en-US" sz="2000" dirty="0"/>
              <a:t>("</a:t>
            </a:r>
            <a:r>
              <a:rPr lang="en-US" sz="2000" b="1" dirty="0"/>
              <a:t>l"</a:t>
            </a:r>
            <a:r>
              <a:rPr lang="en-US" sz="2000" dirty="0"/>
              <a:t> for lines, "</a:t>
            </a:r>
            <a:r>
              <a:rPr lang="en-US" sz="2000" b="1" dirty="0"/>
              <a:t>p"</a:t>
            </a:r>
            <a:r>
              <a:rPr lang="en-US" sz="2000" dirty="0"/>
              <a:t> for points and "</a:t>
            </a:r>
            <a:r>
              <a:rPr lang="en-US" sz="2000" b="1" dirty="0"/>
              <a:t>b"</a:t>
            </a:r>
            <a:r>
              <a:rPr lang="en-US" sz="2000" dirty="0"/>
              <a:t> for both). The default is </a:t>
            </a:r>
            <a:r>
              <a:rPr lang="en-US" sz="2000" b="1" dirty="0"/>
              <a:t>points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x &lt;- 1:100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y &lt;- log(x) + (x/100)^5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x,y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</a:t>
            </a:r>
            <a:r>
              <a:rPr lang="es-ES_tradnl" sz="1800" dirty="0" err="1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equivalent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to </a:t>
            </a:r>
            <a:r>
              <a:rPr lang="es-ES_tradnl" sz="1800" dirty="0" err="1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(x, y, </a:t>
            </a:r>
            <a:r>
              <a:rPr lang="es-ES_tradnl" sz="1800" dirty="0" err="1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type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="p")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Plotting - the basics</a:t>
            </a:r>
          </a:p>
        </p:txBody>
      </p:sp>
      <p:pic>
        <p:nvPicPr>
          <p:cNvPr id="5" name="Image 4" descr="plot1.Rpl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0" r="3258" b="4724"/>
          <a:stretch/>
        </p:blipFill>
        <p:spPr>
          <a:xfrm>
            <a:off x="1037841" y="4017433"/>
            <a:ext cx="716383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B Template">
  <a:themeElements>
    <a:clrScheme name="SIB Colours">
      <a:dk1>
        <a:srgbClr val="323232"/>
      </a:dk1>
      <a:lt1>
        <a:srgbClr val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SIB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457200">
          <a:defRPr sz="2400" b="1" dirty="0" smtClean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>
        <a:ln w="19050">
          <a:solidFill>
            <a:srgbClr val="E30613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effectLst>
              <a:outerShdw blurRad="38100" dist="12700" dir="2700000" algn="ctr" rotWithShape="0">
                <a:srgbClr val="000000">
                  <a:alpha val="50000"/>
                </a:srgbClr>
              </a:outerShdw>
            </a:effectLst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01611_nofrill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1121_network_analysis_course.pptx" id="{47CF159A-AF29-452A-AEAF-93745055383E}" vid="{E6BFC192-08A6-4E7F-9643-BD5C72BF8AA0}"/>
    </a:ext>
  </a:extLst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371775</TotalTime>
  <Words>10275</Words>
  <Application>Microsoft Office PowerPoint</Application>
  <PresentationFormat>On-screen Show (4:3)</PresentationFormat>
  <Paragraphs>966</Paragraphs>
  <Slides>56</Slides>
  <Notes>51</Notes>
  <HiddenSlides>12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Conception personnalisée</vt:lpstr>
      <vt:lpstr>1_Conception personnalisée</vt:lpstr>
      <vt:lpstr>SIB Template</vt:lpstr>
      <vt:lpstr>Office Theme</vt:lpstr>
      <vt:lpstr>201611_nofrills</vt:lpstr>
      <vt:lpstr>First steps with R in Life Sciences: Graphics</vt:lpstr>
      <vt:lpstr>PowerPoint Presentation</vt:lpstr>
      <vt:lpstr>PowerPoint Presentation</vt:lpstr>
      <vt:lpstr>PowerPoint Presentation</vt:lpstr>
      <vt:lpstr>PowerPoint Presentation</vt:lpstr>
      <vt:lpstr>Building graphics in R</vt:lpstr>
      <vt:lpstr>R graphics</vt:lpstr>
      <vt:lpstr>R base plotting system</vt:lpstr>
      <vt:lpstr>Plotting - the basics</vt:lpstr>
      <vt:lpstr>Adding elements to a plot</vt:lpstr>
      <vt:lpstr>Customizing plots – Part 1</vt:lpstr>
      <vt:lpstr>R line types, to use with lty</vt:lpstr>
      <vt:lpstr>R plotting characters, to use with pch</vt:lpstr>
      <vt:lpstr>R color names</vt:lpstr>
      <vt:lpstr>Customizing plots – Part 2</vt:lpstr>
      <vt:lpstr>Customizing plots – Part 3</vt:lpstr>
      <vt:lpstr>How to get data for practicing and playing – Part 1</vt:lpstr>
      <vt:lpstr>How to get data for practicing and playing – Part 2</vt:lpstr>
      <vt:lpstr>How to get data for practicing and playing – Part 2</vt:lpstr>
      <vt:lpstr>The hist() function</vt:lpstr>
      <vt:lpstr>The hist() and density() functions</vt:lpstr>
      <vt:lpstr>The boxplot() function</vt:lpstr>
      <vt:lpstr>The boxplot() function</vt:lpstr>
      <vt:lpstr>Boxplot: data and plotting code</vt:lpstr>
      <vt:lpstr>More boxplots</vt:lpstr>
      <vt:lpstr>More boxplots: data preparation</vt:lpstr>
      <vt:lpstr>More boxplots: plotting code</vt:lpstr>
      <vt:lpstr>The abline() function</vt:lpstr>
      <vt:lpstr>Example 1: Horizontal and vertical lines</vt:lpstr>
      <vt:lpstr>Example 2: Fitting a trend line</vt:lpstr>
      <vt:lpstr>Draftsman's or Pairs Scatter Plots</vt:lpstr>
      <vt:lpstr>PowerPoint Presentation</vt:lpstr>
      <vt:lpstr>Excursus: Coloring data points in the iris data(I)</vt:lpstr>
      <vt:lpstr>Excursus: Coloring data points in the iris data</vt:lpstr>
      <vt:lpstr>PowerPoint Presentation</vt:lpstr>
      <vt:lpstr>The barplot() function</vt:lpstr>
      <vt:lpstr>Customized barplot with sd error bars</vt:lpstr>
      <vt:lpstr>Customized barplot with sd error bars (I)</vt:lpstr>
      <vt:lpstr>Customized barplots with sd error bars (II) </vt:lpstr>
      <vt:lpstr>Customized barplots with sd error bars (III)</vt:lpstr>
      <vt:lpstr>Customized barplots with sd error bars (IV)</vt:lpstr>
      <vt:lpstr>Customized barplot with sd error bars</vt:lpstr>
      <vt:lpstr>Barplot digression… </vt:lpstr>
      <vt:lpstr>PowerPoint Presentation</vt:lpstr>
      <vt:lpstr>Permanent Graphic Changes (I)</vt:lpstr>
      <vt:lpstr>PowerPoint Presentation</vt:lpstr>
      <vt:lpstr>Permanent Graphic Changes (II)</vt:lpstr>
      <vt:lpstr>Resetting par()</vt:lpstr>
      <vt:lpstr>Saving figures to files</vt:lpstr>
      <vt:lpstr>Arguments to graphics export functions</vt:lpstr>
      <vt:lpstr>Multi-page vs single page output</vt:lpstr>
      <vt:lpstr>PowerPoint Presentation</vt:lpstr>
      <vt:lpstr>PowerPoint Presentation</vt:lpstr>
      <vt:lpstr>In a nutshell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Daniela</dc:creator>
  <cp:lastModifiedBy>Leonore Wigger</cp:lastModifiedBy>
  <cp:revision>3196</cp:revision>
  <cp:lastPrinted>2018-12-05T15:04:36Z</cp:lastPrinted>
  <dcterms:created xsi:type="dcterms:W3CDTF">2012-01-20T09:16:18Z</dcterms:created>
  <dcterms:modified xsi:type="dcterms:W3CDTF">2023-01-27T11:09:29Z</dcterms:modified>
</cp:coreProperties>
</file>